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5"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1946" autoAdjust="0"/>
  </p:normalViewPr>
  <p:slideViewPr>
    <p:cSldViewPr>
      <p:cViewPr>
        <p:scale>
          <a:sx n="69" d="100"/>
          <a:sy n="69" d="100"/>
        </p:scale>
        <p:origin x="-1404" y="-2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DF2CFA-FC26-4F01-B77A-F269EF37E0A8}" type="datetimeFigureOut">
              <a:rPr lang="tr-TR" smtClean="0"/>
              <a:t>12.1.2021</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380E1E-688D-47A1-A08E-D464D56A0A01}" type="slidenum">
              <a:rPr lang="tr-TR" smtClean="0"/>
              <a:t>‹#›</a:t>
            </a:fld>
            <a:endParaRPr lang="tr-TR"/>
          </a:p>
        </p:txBody>
      </p:sp>
    </p:spTree>
    <p:extLst>
      <p:ext uri="{BB962C8B-B14F-4D97-AF65-F5344CB8AC3E}">
        <p14:creationId xmlns:p14="http://schemas.microsoft.com/office/powerpoint/2010/main" val="1938797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4380E1E-688D-47A1-A08E-D464D56A0A01}" type="slidenum">
              <a:rPr lang="tr-TR" smtClean="0"/>
              <a:t>1</a:t>
            </a:fld>
            <a:endParaRPr lang="tr-TR"/>
          </a:p>
        </p:txBody>
      </p:sp>
    </p:spTree>
    <p:extLst>
      <p:ext uri="{BB962C8B-B14F-4D97-AF65-F5344CB8AC3E}">
        <p14:creationId xmlns:p14="http://schemas.microsoft.com/office/powerpoint/2010/main" val="1860201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4380E1E-688D-47A1-A08E-D464D56A0A01}" type="slidenum">
              <a:rPr lang="tr-TR" smtClean="0"/>
              <a:t>24</a:t>
            </a:fld>
            <a:endParaRPr lang="tr-TR"/>
          </a:p>
        </p:txBody>
      </p:sp>
    </p:spTree>
    <p:extLst>
      <p:ext uri="{BB962C8B-B14F-4D97-AF65-F5344CB8AC3E}">
        <p14:creationId xmlns:p14="http://schemas.microsoft.com/office/powerpoint/2010/main" val="912300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a:p>
            <a:endParaRPr lang="tr-TR" smtClean="0"/>
          </a:p>
          <a:p>
            <a:endParaRPr lang="tr-TR"/>
          </a:p>
        </p:txBody>
      </p:sp>
      <p:sp>
        <p:nvSpPr>
          <p:cNvPr id="4" name="Slayt Numarası Yer Tutucusu 3"/>
          <p:cNvSpPr>
            <a:spLocks noGrp="1"/>
          </p:cNvSpPr>
          <p:nvPr>
            <p:ph type="sldNum" sz="quarter" idx="10"/>
          </p:nvPr>
        </p:nvSpPr>
        <p:spPr/>
        <p:txBody>
          <a:bodyPr/>
          <a:lstStyle/>
          <a:p>
            <a:fld id="{F4380E1E-688D-47A1-A08E-D464D56A0A01}" type="slidenum">
              <a:rPr lang="tr-TR" smtClean="0"/>
              <a:t>25</a:t>
            </a:fld>
            <a:endParaRPr lang="tr-TR"/>
          </a:p>
        </p:txBody>
      </p:sp>
    </p:spTree>
    <p:extLst>
      <p:ext uri="{BB962C8B-B14F-4D97-AF65-F5344CB8AC3E}">
        <p14:creationId xmlns:p14="http://schemas.microsoft.com/office/powerpoint/2010/main" val="3476802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27C810B3-023A-4B4C-8ACD-B7FB3B02D96D}" type="datetimeFigureOut">
              <a:rPr lang="tr-TR" smtClean="0"/>
              <a:t>12.1.2021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78BC89A-BB70-4D1B-9228-A019C0EC22C5}"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27C810B3-023A-4B4C-8ACD-B7FB3B02D96D}" type="datetimeFigureOut">
              <a:rPr lang="tr-TR" smtClean="0"/>
              <a:t>12.1.2021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78BC89A-BB70-4D1B-9228-A019C0EC22C5}"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7C810B3-023A-4B4C-8ACD-B7FB3B02D96D}" type="datetimeFigureOut">
              <a:rPr lang="tr-TR" smtClean="0"/>
              <a:t>12.1.2021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78BC89A-BB70-4D1B-9228-A019C0EC22C5}" type="slidenum">
              <a:rPr lang="tr-TR" smtClean="0"/>
              <a:t>‹#›</a:t>
            </a:fld>
            <a:endParaRPr lang="tr-T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27C810B3-023A-4B4C-8ACD-B7FB3B02D96D}" type="datetimeFigureOut">
              <a:rPr lang="tr-TR" smtClean="0"/>
              <a:t>12.1.2021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78BC89A-BB70-4D1B-9228-A019C0EC22C5}" type="slidenum">
              <a:rPr lang="tr-TR" smtClean="0"/>
              <a:t>‹#›</a:t>
            </a:fld>
            <a:endParaRPr lang="tr-TR"/>
          </a:p>
        </p:txBody>
      </p:sp>
      <p:sp>
        <p:nvSpPr>
          <p:cNvPr id="7" name="Title 6"/>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7C810B3-023A-4B4C-8ACD-B7FB3B02D96D}" type="datetimeFigureOut">
              <a:rPr lang="tr-TR" smtClean="0"/>
              <a:t>12.1.2021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78BC89A-BB70-4D1B-9228-A019C0EC22C5}"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27C810B3-023A-4B4C-8ACD-B7FB3B02D96D}" type="datetimeFigureOut">
              <a:rPr lang="tr-TR" smtClean="0"/>
              <a:t>12.1.2021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78BC89A-BB70-4D1B-9228-A019C0EC22C5}" type="slidenum">
              <a:rPr lang="tr-TR" smtClean="0"/>
              <a:t>‹#›</a:t>
            </a:fld>
            <a:endParaRPr lang="tr-TR"/>
          </a:p>
        </p:txBody>
      </p:sp>
      <p:sp>
        <p:nvSpPr>
          <p:cNvPr id="9" name="Content Placeholder 8"/>
          <p:cNvSpPr>
            <a:spLocks noGrp="1"/>
          </p:cNvSpPr>
          <p:nvPr>
            <p:ph sz="quarter" idx="13"/>
          </p:nvPr>
        </p:nvSpPr>
        <p:spPr>
          <a:xfrm>
            <a:off x="676655"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27C810B3-023A-4B4C-8ACD-B7FB3B02D96D}" type="datetimeFigureOut">
              <a:rPr lang="tr-TR" smtClean="0"/>
              <a:t>12.1.2021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78BC89A-BB70-4D1B-9228-A019C0EC22C5}"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27C810B3-023A-4B4C-8ACD-B7FB3B02D96D}" type="datetimeFigureOut">
              <a:rPr lang="tr-TR" smtClean="0"/>
              <a:t>12.1.2021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78BC89A-BB70-4D1B-9228-A019C0EC22C5}"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7C810B3-023A-4B4C-8ACD-B7FB3B02D96D}" type="datetimeFigureOut">
              <a:rPr lang="tr-TR" smtClean="0"/>
              <a:t>12.1.2021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578BC89A-BB70-4D1B-9228-A019C0EC22C5}"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7C810B3-023A-4B4C-8ACD-B7FB3B02D96D}" type="datetimeFigureOut">
              <a:rPr lang="tr-TR" smtClean="0"/>
              <a:t>12.1.2021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78BC89A-BB70-4D1B-9228-A019C0EC22C5}" type="slidenum">
              <a:rPr lang="tr-TR" smtClean="0"/>
              <a:t>‹#›</a:t>
            </a:fld>
            <a:endParaRPr lang="tr-T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27C810B3-023A-4B4C-8ACD-B7FB3B02D96D}" type="datetimeFigureOut">
              <a:rPr lang="tr-TR" smtClean="0"/>
              <a:t>12.1.2021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78BC89A-BB70-4D1B-9228-A019C0EC22C5}" type="slidenum">
              <a:rPr lang="tr-TR" smtClean="0"/>
              <a:t>‹#›</a:t>
            </a:fld>
            <a:endParaRPr lang="tr-T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27C810B3-023A-4B4C-8ACD-B7FB3B02D96D}" type="datetimeFigureOut">
              <a:rPr lang="tr-TR" smtClean="0"/>
              <a:t>12.1.2021</a:t>
            </a:fld>
            <a:endParaRPr lang="tr-T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tr-T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578BC89A-BB70-4D1B-9228-A019C0EC22C5}" type="slidenum">
              <a:rPr lang="tr-TR" smtClean="0"/>
              <a:t>‹#›</a:t>
            </a:fld>
            <a:endParaRPr lang="tr-T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fontScale="90000"/>
          </a:bodyPr>
          <a:lstStyle/>
          <a:p>
            <a:r>
              <a:rPr lang="tr-TR" dirty="0" smtClean="0"/>
              <a:t>BARTIN ŞEHİT AHMET SEÇEN REHBERLİK VE ARAŞTIRMA </a:t>
            </a:r>
            <a:r>
              <a:rPr lang="tr-TR" dirty="0" smtClean="0"/>
              <a:t>MERKEZİ PANDEMİ EĞİTİMİ</a:t>
            </a:r>
            <a:endParaRPr lang="tr-TR" dirty="0"/>
          </a:p>
        </p:txBody>
      </p:sp>
    </p:spTree>
    <p:extLst>
      <p:ext uri="{BB962C8B-B14F-4D97-AF65-F5344CB8AC3E}">
        <p14:creationId xmlns:p14="http://schemas.microsoft.com/office/powerpoint/2010/main" val="39721092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smtClean="0"/>
              <a:t>Sözlük anlamı sağlık bilimi demektir.</a:t>
            </a:r>
          </a:p>
          <a:p>
            <a:endParaRPr lang="tr-TR" dirty="0" smtClean="0"/>
          </a:p>
          <a:p>
            <a:r>
              <a:rPr lang="tr-TR" dirty="0" smtClean="0">
                <a:solidFill>
                  <a:srgbClr val="FF0000"/>
                </a:solidFill>
              </a:rPr>
              <a:t>Sağlığı koruma uygulamalarının tümü </a:t>
            </a:r>
          </a:p>
          <a:p>
            <a:pPr>
              <a:buNone/>
            </a:pPr>
            <a:r>
              <a:rPr lang="tr-TR" dirty="0" smtClean="0">
                <a:solidFill>
                  <a:srgbClr val="FF0000"/>
                </a:solidFill>
              </a:rPr>
              <a:t>hijyeni kapsar.</a:t>
            </a:r>
          </a:p>
          <a:p>
            <a:pPr>
              <a:buNone/>
            </a:pPr>
            <a:endParaRPr lang="tr-TR" dirty="0" smtClean="0"/>
          </a:p>
          <a:p>
            <a:r>
              <a:rPr lang="tr-TR" dirty="0" smtClean="0"/>
              <a:t>Temizlik yoluyla sağlığı korumaya yönelik uygulamalar için kullanılan bir terimdir.</a:t>
            </a:r>
          </a:p>
          <a:p>
            <a:endParaRPr lang="tr-TR" dirty="0"/>
          </a:p>
        </p:txBody>
      </p:sp>
      <p:sp>
        <p:nvSpPr>
          <p:cNvPr id="2" name="Başlık 1"/>
          <p:cNvSpPr>
            <a:spLocks noGrp="1"/>
          </p:cNvSpPr>
          <p:nvPr>
            <p:ph type="title"/>
          </p:nvPr>
        </p:nvSpPr>
        <p:spPr/>
        <p:txBody>
          <a:bodyPr/>
          <a:lstStyle/>
          <a:p>
            <a:r>
              <a:rPr lang="tr-TR" b="1" dirty="0" smtClean="0">
                <a:solidFill>
                  <a:srgbClr val="00B0F0"/>
                </a:solidFill>
              </a:rPr>
              <a:t>HİJYEN</a:t>
            </a:r>
            <a:endParaRPr lang="tr-TR" dirty="0"/>
          </a:p>
        </p:txBody>
      </p:sp>
    </p:spTree>
    <p:extLst>
      <p:ext uri="{BB962C8B-B14F-4D97-AF65-F5344CB8AC3E}">
        <p14:creationId xmlns:p14="http://schemas.microsoft.com/office/powerpoint/2010/main" val="1949919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smtClean="0"/>
              <a:t>Ortamda bulunan bakterilerin hastalık yapıcı seviyenin altında tutulması için oluşturulan </a:t>
            </a:r>
            <a:r>
              <a:rPr lang="tr-TR" b="1" dirty="0" smtClean="0">
                <a:solidFill>
                  <a:srgbClr val="FF0000"/>
                </a:solidFill>
              </a:rPr>
              <a:t>Güvenli Temizlik</a:t>
            </a:r>
            <a:r>
              <a:rPr lang="tr-TR" dirty="0" smtClean="0"/>
              <a:t> ortamıdır. </a:t>
            </a:r>
          </a:p>
          <a:p>
            <a:pPr>
              <a:buNone/>
            </a:pPr>
            <a:endParaRPr lang="tr-TR" dirty="0" smtClean="0"/>
          </a:p>
          <a:p>
            <a:r>
              <a:rPr lang="tr-TR" dirty="0" smtClean="0">
                <a:solidFill>
                  <a:srgbClr val="FF0000"/>
                </a:solidFill>
              </a:rPr>
              <a:t>Sağlıklı ortamdır.</a:t>
            </a:r>
          </a:p>
          <a:p>
            <a:pPr>
              <a:buNone/>
            </a:pPr>
            <a:endParaRPr lang="tr-TR" dirty="0" smtClean="0"/>
          </a:p>
          <a:p>
            <a:r>
              <a:rPr lang="tr-TR" dirty="0" smtClean="0"/>
              <a:t>Sağlıklı ortamın korunması ve her türlü hastalık etmeninden arındırılması bilgisidir</a:t>
            </a:r>
          </a:p>
          <a:p>
            <a:endParaRPr lang="tr-TR" dirty="0"/>
          </a:p>
        </p:txBody>
      </p:sp>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41532712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buNone/>
            </a:pPr>
            <a:r>
              <a:rPr lang="tr-TR" dirty="0" smtClean="0">
                <a:solidFill>
                  <a:srgbClr val="FF0000"/>
                </a:solidFill>
              </a:rPr>
              <a:t>Hijyen;</a:t>
            </a:r>
          </a:p>
          <a:p>
            <a:pPr>
              <a:buNone/>
            </a:pPr>
            <a:endParaRPr lang="tr-TR" dirty="0" smtClean="0"/>
          </a:p>
          <a:p>
            <a:r>
              <a:rPr lang="tr-TR" b="1" dirty="0" smtClean="0"/>
              <a:t>Kişisel Hijyen</a:t>
            </a:r>
          </a:p>
          <a:p>
            <a:r>
              <a:rPr lang="tr-TR" b="1" dirty="0" smtClean="0"/>
              <a:t>Konut Hijyeni</a:t>
            </a:r>
          </a:p>
          <a:p>
            <a:r>
              <a:rPr lang="tr-TR" b="1" dirty="0" smtClean="0"/>
              <a:t>Mesleksel Hijyen vb.</a:t>
            </a:r>
            <a:r>
              <a:rPr lang="tr-TR" dirty="0" smtClean="0"/>
              <a:t> </a:t>
            </a:r>
          </a:p>
          <a:p>
            <a:endParaRPr lang="tr-TR" dirty="0" smtClean="0"/>
          </a:p>
          <a:p>
            <a:pPr>
              <a:buNone/>
            </a:pPr>
            <a:r>
              <a:rPr lang="tr-TR" dirty="0" smtClean="0"/>
              <a:t>gibi başlıklarla incelenir </a:t>
            </a:r>
          </a:p>
          <a:p>
            <a:endParaRPr lang="tr-TR" dirty="0"/>
          </a:p>
        </p:txBody>
      </p:sp>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24597726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10000"/>
          </a:bodyPr>
          <a:lstStyle/>
          <a:p>
            <a:r>
              <a:rPr lang="tr-TR" dirty="0"/>
              <a:t>Virüs esas olarak insandan insana yayıldığı için çok basit, ancak önemli önlemler alınması hastalığı engelleme yolunda büyük adımlar atacaktır.</a:t>
            </a:r>
          </a:p>
          <a:p>
            <a:r>
              <a:rPr lang="tr-TR" dirty="0"/>
              <a:t>COVID-19 ‘u engellemek için alınacak en önemli önlemlerden ilki elleri sık sık sabun ve suyla yıkamaktır. Özellikle halka açık bir yerdeyken burnunuzu sildikten, öksürdükten veya hapşırdıktan sonra elleri en az 20 saniye boyunca sabun ve suyla yıkamak gereklidir. Su ve sabunun bulunamadığı zamanlarda eller alkol bazlı el antiseptiği ile temizlenmelidir.</a:t>
            </a:r>
          </a:p>
          <a:p>
            <a:endParaRPr lang="tr-TR" dirty="0"/>
          </a:p>
        </p:txBody>
      </p:sp>
      <p:sp>
        <p:nvSpPr>
          <p:cNvPr id="2" name="Başlık 1"/>
          <p:cNvSpPr>
            <a:spLocks noGrp="1"/>
          </p:cNvSpPr>
          <p:nvPr>
            <p:ph type="title"/>
          </p:nvPr>
        </p:nvSpPr>
        <p:spPr/>
        <p:txBody>
          <a:bodyPr>
            <a:normAutofit fontScale="90000"/>
          </a:bodyPr>
          <a:lstStyle/>
          <a:p>
            <a:r>
              <a:rPr lang="tr-TR" dirty="0" smtClean="0"/>
              <a:t>KİŞİSEL HİJYEN VE EL HİJYENİ NEDEN ÖNEMLİDİR?</a:t>
            </a:r>
            <a:endParaRPr lang="tr-TR" dirty="0"/>
          </a:p>
        </p:txBody>
      </p:sp>
    </p:spTree>
    <p:extLst>
      <p:ext uri="{BB962C8B-B14F-4D97-AF65-F5344CB8AC3E}">
        <p14:creationId xmlns:p14="http://schemas.microsoft.com/office/powerpoint/2010/main" val="40558130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D</a:t>
            </a:r>
            <a:r>
              <a:rPr lang="tr-TR" dirty="0" smtClean="0"/>
              <a:t>üzenli saç ve vücut temizliğimizi yapmak(banyo)</a:t>
            </a:r>
          </a:p>
          <a:p>
            <a:r>
              <a:rPr lang="tr-TR" dirty="0" smtClean="0"/>
              <a:t>Dişleri fırçalamak</a:t>
            </a:r>
          </a:p>
          <a:p>
            <a:r>
              <a:rPr lang="tr-TR" dirty="0" smtClean="0"/>
              <a:t>Kıyafetlerimizin temizliği</a:t>
            </a:r>
          </a:p>
          <a:p>
            <a:r>
              <a:rPr lang="tr-TR" dirty="0" smtClean="0"/>
              <a:t>El ve tırnak temizliğimiz GİBİ KONULAR AKLIMIZA GELMELİDİR.</a:t>
            </a:r>
          </a:p>
          <a:p>
            <a:endParaRPr lang="tr-TR" dirty="0" smtClean="0"/>
          </a:p>
          <a:p>
            <a:endParaRPr lang="tr-TR" dirty="0"/>
          </a:p>
        </p:txBody>
      </p:sp>
      <p:sp>
        <p:nvSpPr>
          <p:cNvPr id="2" name="Başlık 1"/>
          <p:cNvSpPr>
            <a:spLocks noGrp="1"/>
          </p:cNvSpPr>
          <p:nvPr>
            <p:ph type="title"/>
          </p:nvPr>
        </p:nvSpPr>
        <p:spPr/>
        <p:txBody>
          <a:bodyPr>
            <a:normAutofit fontScale="90000"/>
          </a:bodyPr>
          <a:lstStyle/>
          <a:p>
            <a:r>
              <a:rPr lang="tr-TR" dirty="0" smtClean="0"/>
              <a:t>Kişisel hijyen deyince aklımıza;</a:t>
            </a:r>
            <a:br>
              <a:rPr lang="tr-TR" dirty="0" smtClean="0"/>
            </a:br>
            <a:endParaRPr lang="tr-TR" dirty="0"/>
          </a:p>
        </p:txBody>
      </p:sp>
    </p:spTree>
    <p:extLst>
      <p:ext uri="{BB962C8B-B14F-4D97-AF65-F5344CB8AC3E}">
        <p14:creationId xmlns:p14="http://schemas.microsoft.com/office/powerpoint/2010/main" val="14824350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3"/>
          <p:cNvSpPr>
            <a:spLocks noGrp="1" noChangeArrowheads="1"/>
          </p:cNvSpPr>
          <p:nvPr>
            <p:ph idx="1"/>
          </p:nvPr>
        </p:nvSpPr>
        <p:spPr/>
        <p:txBody>
          <a:bodyPr/>
          <a:lstStyle/>
          <a:p>
            <a:pPr eaLnBrk="1" hangingPunct="1">
              <a:lnSpc>
                <a:spcPct val="90000"/>
              </a:lnSpc>
              <a:buFontTx/>
              <a:buNone/>
            </a:pPr>
            <a:r>
              <a:rPr lang="tr-TR" b="1" smtClean="0"/>
              <a:t> </a:t>
            </a:r>
            <a:r>
              <a:rPr lang="tr-TR" b="1" smtClean="0">
                <a:solidFill>
                  <a:srgbClr val="FF0000"/>
                </a:solidFill>
              </a:rPr>
              <a:t>El ve Tırnak Temizliği ve Bakımı</a:t>
            </a:r>
          </a:p>
          <a:p>
            <a:pPr eaLnBrk="1" hangingPunct="1">
              <a:lnSpc>
                <a:spcPct val="90000"/>
              </a:lnSpc>
              <a:buFontTx/>
              <a:buNone/>
            </a:pPr>
            <a:endParaRPr lang="tr-TR" smtClean="0"/>
          </a:p>
          <a:p>
            <a:pPr eaLnBrk="1" hangingPunct="1">
              <a:lnSpc>
                <a:spcPct val="90000"/>
              </a:lnSpc>
            </a:pPr>
            <a:r>
              <a:rPr lang="tr-TR" smtClean="0"/>
              <a:t>Günlük yaşamda elimiz sürekli kirlenir. Yüzümüze, saçlarımıza tozlar konabilir. Kirli yüzeylere sürtünür ve dokunuruz.</a:t>
            </a:r>
          </a:p>
          <a:p>
            <a:pPr eaLnBrk="1" hangingPunct="1">
              <a:lnSpc>
                <a:spcPct val="90000"/>
              </a:lnSpc>
            </a:pPr>
            <a:endParaRPr lang="tr-TR" smtClean="0"/>
          </a:p>
          <a:p>
            <a:pPr eaLnBrk="1" hangingPunct="1">
              <a:lnSpc>
                <a:spcPct val="90000"/>
              </a:lnSpc>
            </a:pPr>
            <a:r>
              <a:rPr lang="tr-TR" smtClean="0">
                <a:solidFill>
                  <a:srgbClr val="FF0000"/>
                </a:solidFill>
              </a:rPr>
              <a:t>Sağlıklı kalmak ve çevresel kirleticilerden korunabilmek için el yıkama en önemli uygulamalardan biridir.</a:t>
            </a:r>
          </a:p>
        </p:txBody>
      </p:sp>
      <p:sp>
        <p:nvSpPr>
          <p:cNvPr id="2969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B64946A-AD52-4E43-A909-AF59674FD6BD}" type="slidenum">
              <a:rPr lang="tr-TR" smtClean="0"/>
              <a:pPr eaLnBrk="1" hangingPunct="1"/>
              <a:t>15</a:t>
            </a:fld>
            <a:endParaRPr lang="tr-TR" smtClean="0"/>
          </a:p>
        </p:txBody>
      </p:sp>
      <p:sp>
        <p:nvSpPr>
          <p:cNvPr id="29699" name="Rectangle 2"/>
          <p:cNvSpPr>
            <a:spLocks noGrp="1" noChangeArrowheads="1"/>
          </p:cNvSpPr>
          <p:nvPr>
            <p:ph type="title"/>
          </p:nvPr>
        </p:nvSpPr>
        <p:spPr/>
        <p:txBody>
          <a:bodyPr/>
          <a:lstStyle/>
          <a:p>
            <a:pPr eaLnBrk="1" hangingPunct="1"/>
            <a:r>
              <a:rPr lang="tr-TR" sz="4000" b="1" smtClean="0">
                <a:solidFill>
                  <a:srgbClr val="00B0F0"/>
                </a:solidFill>
              </a:rPr>
              <a:t>GENEL TEMİZLİK KURALLARI:</a:t>
            </a:r>
            <a:r>
              <a:rPr lang="tr-TR" sz="4000" smtClean="0">
                <a:solidFill>
                  <a:srgbClr val="00B0F0"/>
                </a:solidFill>
              </a:rPr>
              <a:t> </a:t>
            </a:r>
          </a:p>
        </p:txBody>
      </p:sp>
    </p:spTree>
    <p:extLst>
      <p:ext uri="{BB962C8B-B14F-4D97-AF65-F5344CB8AC3E}">
        <p14:creationId xmlns:p14="http://schemas.microsoft.com/office/powerpoint/2010/main" val="21623306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p:txBody>
          <a:bodyPr/>
          <a:lstStyle/>
          <a:p>
            <a:pPr eaLnBrk="1" hangingPunct="1"/>
            <a:r>
              <a:rPr lang="tr-TR" smtClean="0"/>
              <a:t>Ellerimizi değişik kirleticilere değdirerek aldığımız, öksürerek ve hapşırarak bulaştırdığımız mini canlılar ellerimizi yıkamayacak olursak ürerler. </a:t>
            </a:r>
          </a:p>
          <a:p>
            <a:pPr eaLnBrk="1" hangingPunct="1"/>
            <a:r>
              <a:rPr lang="tr-TR" smtClean="0">
                <a:solidFill>
                  <a:srgbClr val="FF0000"/>
                </a:solidFill>
              </a:rPr>
              <a:t>Bu mikroplar dokunduğumuz yiyeceklere, gözlerimize, burnumuza ve ağzımıza kolayca bulaşırlar </a:t>
            </a:r>
          </a:p>
        </p:txBody>
      </p:sp>
      <p:sp>
        <p:nvSpPr>
          <p:cNvPr id="3174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E13A031-2124-49D0-8993-C436914D1F7F}" type="slidenum">
              <a:rPr lang="tr-TR" smtClean="0"/>
              <a:pPr eaLnBrk="1" hangingPunct="1"/>
              <a:t>16</a:t>
            </a:fld>
            <a:endParaRPr lang="tr-TR" smtClean="0"/>
          </a:p>
        </p:txBody>
      </p:sp>
    </p:spTree>
    <p:extLst>
      <p:ext uri="{BB962C8B-B14F-4D97-AF65-F5344CB8AC3E}">
        <p14:creationId xmlns:p14="http://schemas.microsoft.com/office/powerpoint/2010/main" val="38004292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a:xfrm>
            <a:off x="457200" y="333375"/>
            <a:ext cx="8229600" cy="5792788"/>
          </a:xfrm>
        </p:spPr>
        <p:txBody>
          <a:bodyPr/>
          <a:lstStyle/>
          <a:p>
            <a:pPr eaLnBrk="1" hangingPunct="1">
              <a:buFontTx/>
              <a:buNone/>
            </a:pPr>
            <a:r>
              <a:rPr lang="tr-TR" smtClean="0"/>
              <a:t>	</a:t>
            </a:r>
            <a:r>
              <a:rPr lang="tr-TR" smtClean="0">
                <a:solidFill>
                  <a:srgbClr val="00B0F0"/>
                </a:solidFill>
              </a:rPr>
              <a:t>Eller yıkanırken ;</a:t>
            </a:r>
          </a:p>
          <a:p>
            <a:pPr eaLnBrk="1" hangingPunct="1"/>
            <a:r>
              <a:rPr lang="tr-TR" smtClean="0"/>
              <a:t>Yeterli su ve sabun kullanılmalı, </a:t>
            </a:r>
          </a:p>
          <a:p>
            <a:pPr eaLnBrk="1" hangingPunct="1"/>
            <a:r>
              <a:rPr lang="tr-TR" smtClean="0">
                <a:solidFill>
                  <a:srgbClr val="FF0000"/>
                </a:solidFill>
              </a:rPr>
              <a:t>eller en az on saniye iyice ovuşturulmalı, parmak araları ovulmalı, </a:t>
            </a:r>
          </a:p>
          <a:p>
            <a:pPr eaLnBrk="1" hangingPunct="1"/>
            <a:r>
              <a:rPr lang="tr-TR" smtClean="0"/>
              <a:t>tırnak altları iyice temizlenmelidir. </a:t>
            </a:r>
          </a:p>
          <a:p>
            <a:pPr eaLnBrk="1" hangingPunct="1"/>
            <a:r>
              <a:rPr lang="tr-TR" smtClean="0">
                <a:solidFill>
                  <a:srgbClr val="FF0000"/>
                </a:solidFill>
              </a:rPr>
              <a:t>Yüzük ve takılar mutlaka çıkartılmalı, </a:t>
            </a:r>
          </a:p>
          <a:p>
            <a:pPr eaLnBrk="1" hangingPunct="1"/>
            <a:r>
              <a:rPr lang="tr-TR" smtClean="0"/>
              <a:t>sıvı sabun kullanılmalı, </a:t>
            </a:r>
          </a:p>
          <a:p>
            <a:pPr eaLnBrk="1" hangingPunct="1"/>
            <a:r>
              <a:rPr lang="tr-TR" smtClean="0">
                <a:solidFill>
                  <a:srgbClr val="FF0000"/>
                </a:solidFill>
              </a:rPr>
              <a:t>sabun temizliğine mutlaka dikkat edilmeli,</a:t>
            </a:r>
          </a:p>
          <a:p>
            <a:pPr eaLnBrk="1" hangingPunct="1"/>
            <a:r>
              <a:rPr lang="tr-TR" smtClean="0"/>
              <a:t>eller durulandıktan sonra kağıt havlu kullanılmalıdır.</a:t>
            </a:r>
          </a:p>
        </p:txBody>
      </p:sp>
      <p:sp>
        <p:nvSpPr>
          <p:cNvPr id="3379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2D831B1-54F8-4D8D-B7D1-2212C25B29AA}" type="slidenum">
              <a:rPr lang="tr-TR" smtClean="0"/>
              <a:pPr eaLnBrk="1" hangingPunct="1"/>
              <a:t>17</a:t>
            </a:fld>
            <a:endParaRPr lang="tr-TR" smtClean="0"/>
          </a:p>
        </p:txBody>
      </p:sp>
    </p:spTree>
    <p:extLst>
      <p:ext uri="{BB962C8B-B14F-4D97-AF65-F5344CB8AC3E}">
        <p14:creationId xmlns:p14="http://schemas.microsoft.com/office/powerpoint/2010/main" val="36672875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167CFEA-A293-46AD-94A1-BEF24A0914A9}" type="slidenum">
              <a:rPr lang="tr-TR" smtClean="0"/>
              <a:pPr eaLnBrk="1" hangingPunct="1"/>
              <a:t>18</a:t>
            </a:fld>
            <a:endParaRPr lang="tr-TR" smtClean="0"/>
          </a:p>
        </p:txBody>
      </p:sp>
      <p:pic>
        <p:nvPicPr>
          <p:cNvPr id="34819" name="Picture 2" descr="8_15_2011-6-58-29-PM12924169683244849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0"/>
            <a:ext cx="7345362" cy="676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57574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dirty="0" smtClean="0"/>
              <a:t>Ortak kullanım alanlarında el temizliğine dikkat etmek çok önemlidir. Kişisel eşyaların ortak kullanılmaması gereklidir.</a:t>
            </a:r>
          </a:p>
          <a:p>
            <a:endParaRPr lang="tr-TR" dirty="0"/>
          </a:p>
          <a:p>
            <a:r>
              <a:rPr lang="tr-TR" dirty="0" smtClean="0"/>
              <a:t>Siz öğrencilerimiz pandemi sürecinde tüm uyarıları dikkate aldığınızda, okullar da kendilerine düşen görevleri yerine getirdiğinde süreç yönetimimiz daha kolay olacaktır.</a:t>
            </a:r>
            <a:endParaRPr lang="tr-TR" dirty="0"/>
          </a:p>
        </p:txBody>
      </p:sp>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37553917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3728256676"/>
              </p:ext>
            </p:extLst>
          </p:nvPr>
        </p:nvGraphicFramePr>
        <p:xfrm>
          <a:off x="457200" y="1340769"/>
          <a:ext cx="8229600" cy="4876800"/>
        </p:xfrm>
        <a:graphic>
          <a:graphicData uri="http://schemas.openxmlformats.org/drawingml/2006/table">
            <a:tbl>
              <a:tblPr>
                <a:tableStyleId>{5C22544A-7EE6-4342-B048-85BDC9FD1C3A}</a:tableStyleId>
              </a:tblPr>
              <a:tblGrid>
                <a:gridCol w="8229600"/>
              </a:tblGrid>
              <a:tr h="4247454">
                <a:tc>
                  <a:txBody>
                    <a:bodyPr/>
                    <a:lstStyle/>
                    <a:p>
                      <a:pPr marL="228600" algn="l">
                        <a:lnSpc>
                          <a:spcPct val="115000"/>
                        </a:lnSpc>
                        <a:spcBef>
                          <a:spcPts val="600"/>
                        </a:spcBef>
                        <a:spcAft>
                          <a:spcPts val="600"/>
                        </a:spcAft>
                      </a:pPr>
                      <a:r>
                        <a:rPr lang="tr-TR" sz="1200" dirty="0">
                          <a:effectLst/>
                        </a:rPr>
                        <a:t>a</a:t>
                      </a:r>
                      <a:r>
                        <a:rPr lang="tr-TR" sz="2000" dirty="0">
                          <a:effectLst/>
                        </a:rPr>
                        <a:t>)  Standart Enfeksiyon Kontrol Önlemleri (SEKÖ)</a:t>
                      </a:r>
                    </a:p>
                    <a:p>
                      <a:pPr marL="228600" algn="l">
                        <a:lnSpc>
                          <a:spcPct val="115000"/>
                        </a:lnSpc>
                        <a:spcBef>
                          <a:spcPts val="600"/>
                        </a:spcBef>
                        <a:spcAft>
                          <a:spcPts val="600"/>
                        </a:spcAft>
                      </a:pPr>
                      <a:r>
                        <a:rPr lang="tr-TR" sz="2000" dirty="0">
                          <a:effectLst/>
                        </a:rPr>
                        <a:t>b)  Bulaş Bazlı Önlemler (BBÖ)</a:t>
                      </a:r>
                    </a:p>
                    <a:p>
                      <a:pPr marL="228600" algn="l">
                        <a:lnSpc>
                          <a:spcPct val="115000"/>
                        </a:lnSpc>
                        <a:spcBef>
                          <a:spcPts val="600"/>
                        </a:spcBef>
                        <a:spcAft>
                          <a:spcPts val="600"/>
                        </a:spcAft>
                      </a:pPr>
                      <a:r>
                        <a:rPr lang="tr-TR" sz="2000" dirty="0" smtClean="0">
                          <a:effectLst/>
                        </a:rPr>
                        <a:t>c)  Salgın hastalıkların yayılımı </a:t>
                      </a:r>
                      <a:r>
                        <a:rPr lang="tr-TR" sz="2000" dirty="0">
                          <a:effectLst/>
                        </a:rPr>
                        <a:t>hakkında</a:t>
                      </a:r>
                    </a:p>
                    <a:p>
                      <a:pPr marL="228600" algn="l">
                        <a:lnSpc>
                          <a:spcPct val="115000"/>
                        </a:lnSpc>
                        <a:spcBef>
                          <a:spcPts val="600"/>
                        </a:spcBef>
                        <a:spcAft>
                          <a:spcPts val="600"/>
                        </a:spcAft>
                      </a:pPr>
                      <a:r>
                        <a:rPr lang="tr-TR" sz="2000" dirty="0">
                          <a:effectLst/>
                        </a:rPr>
                        <a:t>d)  Kişisel Hijyen</a:t>
                      </a:r>
                    </a:p>
                    <a:p>
                      <a:pPr marL="228600" algn="l">
                        <a:lnSpc>
                          <a:spcPct val="115000"/>
                        </a:lnSpc>
                        <a:spcBef>
                          <a:spcPts val="600"/>
                        </a:spcBef>
                        <a:spcAft>
                          <a:spcPts val="600"/>
                        </a:spcAft>
                      </a:pPr>
                      <a:r>
                        <a:rPr lang="tr-TR" sz="2000" dirty="0">
                          <a:effectLst/>
                        </a:rPr>
                        <a:t>e)  El Hijyeni</a:t>
                      </a:r>
                    </a:p>
                    <a:p>
                      <a:pPr marL="228600" algn="l">
                        <a:lnSpc>
                          <a:spcPct val="115000"/>
                        </a:lnSpc>
                        <a:spcBef>
                          <a:spcPts val="600"/>
                        </a:spcBef>
                        <a:spcAft>
                          <a:spcPts val="600"/>
                        </a:spcAft>
                      </a:pPr>
                      <a:r>
                        <a:rPr lang="tr-TR" sz="2000" dirty="0">
                          <a:effectLst/>
                        </a:rPr>
                        <a:t>f)  KKD’ </a:t>
                      </a:r>
                      <a:r>
                        <a:rPr lang="tr-TR" sz="2000" dirty="0" err="1">
                          <a:effectLst/>
                        </a:rPr>
                        <a:t>nin</a:t>
                      </a:r>
                      <a:r>
                        <a:rPr lang="tr-TR" sz="2000" dirty="0">
                          <a:effectLst/>
                        </a:rPr>
                        <a:t> kullanılması;</a:t>
                      </a:r>
                    </a:p>
                    <a:p>
                      <a:pPr marL="342900" lvl="0" indent="-342900" algn="l">
                        <a:lnSpc>
                          <a:spcPct val="115000"/>
                        </a:lnSpc>
                        <a:spcBef>
                          <a:spcPts val="600"/>
                        </a:spcBef>
                        <a:spcAft>
                          <a:spcPts val="600"/>
                        </a:spcAft>
                        <a:buFont typeface="Symbol"/>
                        <a:buChar char=""/>
                      </a:pPr>
                      <a:r>
                        <a:rPr lang="tr-TR" sz="2000" dirty="0">
                          <a:effectLst/>
                        </a:rPr>
                        <a:t>Ne zaman kullanılacağı,</a:t>
                      </a:r>
                    </a:p>
                    <a:p>
                      <a:pPr marL="342900" lvl="0" indent="-342900" algn="l">
                        <a:lnSpc>
                          <a:spcPct val="115000"/>
                        </a:lnSpc>
                        <a:spcBef>
                          <a:spcPts val="600"/>
                        </a:spcBef>
                        <a:spcAft>
                          <a:spcPts val="600"/>
                        </a:spcAft>
                        <a:buFont typeface="Symbol"/>
                        <a:buChar char=""/>
                      </a:pPr>
                      <a:r>
                        <a:rPr lang="tr-TR" sz="2000" dirty="0">
                          <a:effectLst/>
                        </a:rPr>
                        <a:t>Nasıl kullanılacağı,</a:t>
                      </a:r>
                    </a:p>
                    <a:p>
                      <a:pPr marL="342900" lvl="0" indent="-342900" algn="l">
                        <a:lnSpc>
                          <a:spcPct val="115000"/>
                        </a:lnSpc>
                        <a:spcBef>
                          <a:spcPts val="600"/>
                        </a:spcBef>
                        <a:spcAft>
                          <a:spcPts val="600"/>
                        </a:spcAft>
                        <a:buFont typeface="Symbol"/>
                        <a:buChar char=""/>
                      </a:pPr>
                      <a:r>
                        <a:rPr lang="tr-TR" sz="2000" dirty="0">
                          <a:effectLst/>
                        </a:rPr>
                        <a:t>Neden gerekli olduğu,</a:t>
                      </a:r>
                    </a:p>
                    <a:p>
                      <a:pPr marL="342900" lvl="0" indent="-342900" algn="l">
                        <a:lnSpc>
                          <a:spcPct val="115000"/>
                        </a:lnSpc>
                        <a:spcBef>
                          <a:spcPts val="600"/>
                        </a:spcBef>
                        <a:spcAft>
                          <a:spcPts val="600"/>
                        </a:spcAft>
                        <a:buFont typeface="Symbol"/>
                        <a:buChar char=""/>
                      </a:pPr>
                      <a:r>
                        <a:rPr lang="tr-TR" sz="2000" dirty="0">
                          <a:effectLst/>
                        </a:rPr>
                        <a:t>Nasıl takılacağı ve çıkarılacağı,</a:t>
                      </a:r>
                    </a:p>
                  </a:txBody>
                  <a:tcPr marL="89535" marR="89535" marT="0" marB="0"/>
                </a:tc>
              </a:tr>
            </a:tbl>
          </a:graphicData>
        </a:graphic>
      </p:graphicFrame>
      <p:sp>
        <p:nvSpPr>
          <p:cNvPr id="2" name="Başlık 1"/>
          <p:cNvSpPr>
            <a:spLocks noGrp="1"/>
          </p:cNvSpPr>
          <p:nvPr>
            <p:ph type="title"/>
          </p:nvPr>
        </p:nvSpPr>
        <p:spPr/>
        <p:txBody>
          <a:bodyPr/>
          <a:lstStyle/>
          <a:p>
            <a:r>
              <a:rPr lang="tr-TR" dirty="0" smtClean="0"/>
              <a:t>EĞİTİM KONULARI</a:t>
            </a:r>
            <a:endParaRPr lang="tr-TR" dirty="0"/>
          </a:p>
        </p:txBody>
      </p:sp>
    </p:spTree>
    <p:extLst>
      <p:ext uri="{BB962C8B-B14F-4D97-AF65-F5344CB8AC3E}">
        <p14:creationId xmlns:p14="http://schemas.microsoft.com/office/powerpoint/2010/main" val="34568843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MSII\Desktop\covid19_14-kural-afi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908720"/>
            <a:ext cx="7776864" cy="5616624"/>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a:xfrm>
            <a:off x="457200" y="274638"/>
            <a:ext cx="8229600" cy="634082"/>
          </a:xfrm>
        </p:spPr>
        <p:txBody>
          <a:bodyPr>
            <a:normAutofit/>
          </a:bodyPr>
          <a:lstStyle/>
          <a:p>
            <a:r>
              <a:rPr lang="tr-TR" sz="2400" dirty="0" smtClean="0"/>
              <a:t>14 KURAL VE KORUYUCU EKİPMAN KULLANIMI</a:t>
            </a:r>
            <a:endParaRPr lang="tr-TR" sz="2400" dirty="0"/>
          </a:p>
        </p:txBody>
      </p:sp>
    </p:spTree>
    <p:extLst>
      <p:ext uri="{BB962C8B-B14F-4D97-AF65-F5344CB8AC3E}">
        <p14:creationId xmlns:p14="http://schemas.microsoft.com/office/powerpoint/2010/main" val="40732256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MSII\Desktop\sb_14_gunkurali_afis2_a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260648"/>
            <a:ext cx="7920880" cy="5865515"/>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38222311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a:p>
        </p:txBody>
      </p:sp>
      <p:sp>
        <p:nvSpPr>
          <p:cNvPr id="2" name="Başlık 1"/>
          <p:cNvSpPr>
            <a:spLocks noGrp="1"/>
          </p:cNvSpPr>
          <p:nvPr>
            <p:ph type="title"/>
          </p:nvPr>
        </p:nvSpPr>
        <p:spPr/>
        <p:txBody>
          <a:bodyPr/>
          <a:lstStyle/>
          <a:p>
            <a:endParaRPr lang="tr-T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035496"/>
            <a:ext cx="6691461" cy="733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29051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a:p>
        </p:txBody>
      </p:sp>
      <p:sp>
        <p:nvSpPr>
          <p:cNvPr id="2" name="Başlık 1"/>
          <p:cNvSpPr>
            <a:spLocks noGrp="1"/>
          </p:cNvSpPr>
          <p:nvPr>
            <p:ph type="title"/>
          </p:nvPr>
        </p:nvSpPr>
        <p:spPr/>
        <p:txBody>
          <a:bodyPr/>
          <a:lstStyle/>
          <a:p>
            <a:endParaRPr lang="tr-T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6632"/>
            <a:ext cx="8064896"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65395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a:p>
        </p:txBody>
      </p:sp>
      <p:sp>
        <p:nvSpPr>
          <p:cNvPr id="2" name="Başlık 1"/>
          <p:cNvSpPr>
            <a:spLocks noGrp="1"/>
          </p:cNvSpPr>
          <p:nvPr>
            <p:ph type="title"/>
          </p:nvPr>
        </p:nvSpPr>
        <p:spPr/>
        <p:txBody>
          <a:bodyPr/>
          <a:lstStyle/>
          <a:p>
            <a:endParaRPr lang="tr-T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60648"/>
            <a:ext cx="8280920" cy="6018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16098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429000"/>
            <a:ext cx="8229600" cy="2697163"/>
          </a:xfrm>
        </p:spPr>
        <p:txBody>
          <a:bodyPr/>
          <a:lstStyle/>
          <a:p>
            <a:endParaRPr lang="tr-TR" dirty="0" smtClean="0"/>
          </a:p>
          <a:p>
            <a:endParaRPr lang="tr-TR" dirty="0"/>
          </a:p>
          <a:p>
            <a:r>
              <a:rPr lang="tr-TR" dirty="0" smtClean="0"/>
              <a:t>Kurallara hep birlikte uyalım ve pandemi sürecinde sağlıklı bir ortamda eğitim öğretimi gerçekleştirelim. Bizim için değerlisiniz.</a:t>
            </a:r>
          </a:p>
          <a:p>
            <a:r>
              <a:rPr lang="tr-TR" dirty="0" smtClean="0"/>
              <a:t>Teşekkür ederiz.</a:t>
            </a:r>
            <a:endParaRPr lang="tr-TR" dirty="0"/>
          </a:p>
        </p:txBody>
      </p:sp>
      <p:sp>
        <p:nvSpPr>
          <p:cNvPr id="2" name="Başlık 1"/>
          <p:cNvSpPr>
            <a:spLocks noGrp="1"/>
          </p:cNvSpPr>
          <p:nvPr>
            <p:ph type="title"/>
          </p:nvPr>
        </p:nvSpPr>
        <p:spPr>
          <a:xfrm>
            <a:off x="457200" y="274638"/>
            <a:ext cx="8229600" cy="1858218"/>
          </a:xfrm>
        </p:spPr>
        <p:txBody>
          <a:bodyPr>
            <a:normAutofit fontScale="90000"/>
          </a:bodyPr>
          <a:lstStyle/>
          <a:p>
            <a:r>
              <a:rPr lang="tr-TR" dirty="0" smtClean="0"/>
              <a:t/>
            </a:r>
            <a:br>
              <a:rPr lang="tr-TR" dirty="0" smtClean="0"/>
            </a:br>
            <a:r>
              <a:rPr lang="tr-TR" dirty="0"/>
              <a:t/>
            </a:r>
            <a:br>
              <a:rPr lang="tr-TR" dirty="0"/>
            </a:br>
            <a:r>
              <a:rPr lang="tr-TR" dirty="0" smtClean="0">
                <a:solidFill>
                  <a:schemeClr val="tx1"/>
                </a:solidFill>
              </a:rPr>
              <a:t>SEVGİLİ ÖĞRENCİLERİMİZ!OKULUMUZ TEMİZ OKUL UYGULAMASI İÇİN HAZIRLANMAKTA VE BU HAZIRLIKLAR SİZLER DAHA SAĞLIKLI ORTAMLARDA EĞİTİM ALIN DİYE!</a:t>
            </a:r>
            <a:endParaRPr lang="tr-TR" dirty="0">
              <a:solidFill>
                <a:schemeClr val="tx1"/>
              </a:solidFill>
            </a:endParaRPr>
          </a:p>
        </p:txBody>
      </p:sp>
    </p:spTree>
    <p:extLst>
      <p:ext uri="{BB962C8B-B14F-4D97-AF65-F5344CB8AC3E}">
        <p14:creationId xmlns:p14="http://schemas.microsoft.com/office/powerpoint/2010/main" val="22130800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dirty="0" smtClean="0"/>
              <a:t>Okulumuz öğrenci ve tüm çalışanlar için sağlıklı ve temiz okul olma sürecinde gerekli planlamaları yaparak pandemi sürecini en iyi şekilde yönetmeye hazırlanmaktadır. </a:t>
            </a:r>
          </a:p>
          <a:p>
            <a:pPr marL="0" indent="0">
              <a:buNone/>
            </a:pPr>
            <a:r>
              <a:rPr lang="tr-TR" dirty="0" smtClean="0"/>
              <a:t>Okulumuz da tüm alanların hangi sıklıkla ve nasıl temizleneceği, takip mekanizmaları oluşturulmuş olup yeni eğitim öğretim dönemine hazırız.</a:t>
            </a:r>
            <a:endParaRPr lang="tr-TR" dirty="0"/>
          </a:p>
        </p:txBody>
      </p:sp>
      <p:sp>
        <p:nvSpPr>
          <p:cNvPr id="2" name="Başlık 1"/>
          <p:cNvSpPr>
            <a:spLocks noGrp="1"/>
          </p:cNvSpPr>
          <p:nvPr>
            <p:ph type="title"/>
          </p:nvPr>
        </p:nvSpPr>
        <p:spPr/>
        <p:txBody>
          <a:bodyPr>
            <a:normAutofit fontScale="90000"/>
          </a:bodyPr>
          <a:lstStyle/>
          <a:p>
            <a:r>
              <a:rPr lang="tr-TR" dirty="0" smtClean="0">
                <a:effectLst/>
              </a:rPr>
              <a:t>Standart Enfeksiyon Kontrol Önlemleri (SEKÖ)</a:t>
            </a:r>
            <a:endParaRPr lang="tr-TR" dirty="0"/>
          </a:p>
        </p:txBody>
      </p:sp>
    </p:spTree>
    <p:extLst>
      <p:ext uri="{BB962C8B-B14F-4D97-AF65-F5344CB8AC3E}">
        <p14:creationId xmlns:p14="http://schemas.microsoft.com/office/powerpoint/2010/main" val="26490598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2131794076"/>
              </p:ext>
            </p:extLst>
          </p:nvPr>
        </p:nvGraphicFramePr>
        <p:xfrm>
          <a:off x="899592" y="1268760"/>
          <a:ext cx="7632849" cy="5204036"/>
        </p:xfrm>
        <a:graphic>
          <a:graphicData uri="http://schemas.openxmlformats.org/drawingml/2006/table">
            <a:tbl>
              <a:tblPr firstRow="1" firstCol="1" bandRow="1">
                <a:tableStyleId>{5C22544A-7EE6-4342-B048-85BDC9FD1C3A}</a:tableStyleId>
              </a:tblPr>
              <a:tblGrid>
                <a:gridCol w="3187114"/>
                <a:gridCol w="1305471"/>
                <a:gridCol w="3140264"/>
              </a:tblGrid>
              <a:tr h="576064">
                <a:tc>
                  <a:txBody>
                    <a:bodyPr/>
                    <a:lstStyle/>
                    <a:p>
                      <a:pPr algn="l">
                        <a:spcAft>
                          <a:spcPts val="0"/>
                        </a:spcAft>
                      </a:pPr>
                      <a:r>
                        <a:rPr lang="tr-TR" sz="1000" dirty="0">
                          <a:effectLst/>
                        </a:rPr>
                        <a:t>Derslikler ile diğer ortak kullanım alanlarının dezenfekte edilmesi</a:t>
                      </a:r>
                      <a:endParaRPr lang="tr-TR" sz="1000" dirty="0">
                        <a:effectLst/>
                        <a:latin typeface="Calibri"/>
                        <a:ea typeface="Calibri"/>
                        <a:cs typeface="Times New Roman"/>
                      </a:endParaRPr>
                    </a:p>
                  </a:txBody>
                  <a:tcPr marL="36350" marR="36350" marT="0" marB="0" anchor="ctr"/>
                </a:tc>
                <a:tc>
                  <a:txBody>
                    <a:bodyPr/>
                    <a:lstStyle/>
                    <a:p>
                      <a:pPr algn="l">
                        <a:spcAft>
                          <a:spcPts val="0"/>
                        </a:spcAft>
                      </a:pPr>
                      <a:r>
                        <a:rPr lang="tr-TR" sz="1000" dirty="0">
                          <a:effectLst/>
                        </a:rPr>
                        <a:t>Temizlik planına uygun olarak</a:t>
                      </a:r>
                      <a:endParaRPr lang="tr-TR" sz="1000" dirty="0">
                        <a:effectLst/>
                        <a:latin typeface="Calibri"/>
                        <a:ea typeface="Calibri"/>
                        <a:cs typeface="Times New Roman"/>
                      </a:endParaRPr>
                    </a:p>
                  </a:txBody>
                  <a:tcPr marL="36350" marR="36350" marT="0" marB="0" anchor="ctr"/>
                </a:tc>
                <a:tc>
                  <a:txBody>
                    <a:bodyPr/>
                    <a:lstStyle/>
                    <a:p>
                      <a:pPr algn="l">
                        <a:spcAft>
                          <a:spcPts val="0"/>
                        </a:spcAft>
                      </a:pPr>
                      <a:r>
                        <a:rPr lang="tr-TR" sz="1000">
                          <a:effectLst/>
                        </a:rPr>
                        <a:t> COVİD-19 Salgın Yönetimi ve Çalışma Rehberi,</a:t>
                      </a:r>
                      <a:br>
                        <a:rPr lang="tr-TR" sz="1000">
                          <a:effectLst/>
                        </a:rPr>
                      </a:br>
                      <a:r>
                        <a:rPr lang="tr-TR" sz="1000">
                          <a:effectLst/>
                        </a:rPr>
                        <a:t>Eğitim Kurumlarında Hijyen Şartlarının Geliştirilmesi, Enfeksiyon Önleme Ve Kontrol Kılavuzu</a:t>
                      </a:r>
                      <a:endParaRPr lang="tr-TR" sz="1000">
                        <a:effectLst/>
                        <a:latin typeface="Calibri"/>
                        <a:ea typeface="Calibri"/>
                        <a:cs typeface="Times New Roman"/>
                      </a:endParaRPr>
                    </a:p>
                  </a:txBody>
                  <a:tcPr marL="36350" marR="36350" marT="0" marB="0"/>
                </a:tc>
              </a:tr>
              <a:tr h="465196">
                <a:tc>
                  <a:txBody>
                    <a:bodyPr/>
                    <a:lstStyle/>
                    <a:p>
                      <a:pPr algn="l">
                        <a:spcAft>
                          <a:spcPts val="0"/>
                        </a:spcAft>
                      </a:pPr>
                      <a:r>
                        <a:rPr lang="tr-TR" sz="1000" dirty="0">
                          <a:effectLst/>
                        </a:rPr>
                        <a:t>Sınıflara, koridorlara, giriş ve çıkışa yakın alanlara özel grupların erişilebilirliği de dikkate alınarak el antiseptikleri yerleştirilmesi</a:t>
                      </a:r>
                      <a:endParaRPr lang="tr-TR" sz="1000" dirty="0">
                        <a:effectLst/>
                        <a:latin typeface="Calibri"/>
                        <a:ea typeface="Calibri"/>
                        <a:cs typeface="Times New Roman"/>
                      </a:endParaRPr>
                    </a:p>
                  </a:txBody>
                  <a:tcPr marL="36350" marR="36350" marT="0" marB="0" anchor="ctr"/>
                </a:tc>
                <a:tc>
                  <a:txBody>
                    <a:bodyPr/>
                    <a:lstStyle/>
                    <a:p>
                      <a:pPr algn="l">
                        <a:spcAft>
                          <a:spcPts val="0"/>
                        </a:spcAft>
                      </a:pPr>
                      <a:r>
                        <a:rPr lang="tr-TR" sz="1000">
                          <a:effectLst/>
                        </a:rPr>
                        <a:t>Eğitim Öğretim faaliyeti başlamadan önce</a:t>
                      </a:r>
                      <a:endParaRPr lang="tr-TR" sz="1000">
                        <a:effectLst/>
                        <a:latin typeface="Calibri"/>
                        <a:ea typeface="Calibri"/>
                        <a:cs typeface="Times New Roman"/>
                      </a:endParaRPr>
                    </a:p>
                  </a:txBody>
                  <a:tcPr marL="36350" marR="36350" marT="0" marB="0" anchor="ctr"/>
                </a:tc>
                <a:tc>
                  <a:txBody>
                    <a:bodyPr/>
                    <a:lstStyle/>
                    <a:p>
                      <a:pPr algn="l">
                        <a:spcAft>
                          <a:spcPts val="0"/>
                        </a:spcAft>
                      </a:pPr>
                      <a:r>
                        <a:rPr lang="tr-TR" sz="1000">
                          <a:effectLst/>
                        </a:rPr>
                        <a:t> COVİD-19 Salgın Yönetimi ve Çalışma Rehberi,</a:t>
                      </a:r>
                      <a:br>
                        <a:rPr lang="tr-TR" sz="1000">
                          <a:effectLst/>
                        </a:rPr>
                      </a:br>
                      <a:r>
                        <a:rPr lang="tr-TR" sz="1000">
                          <a:effectLst/>
                        </a:rPr>
                        <a:t>Eğitim Kurumlarında Hijyen Şartlarının Geliştirilmesi, Enfeksiyon Önleme Ve Kontrol Kılavuzu</a:t>
                      </a:r>
                      <a:endParaRPr lang="tr-TR" sz="1000">
                        <a:effectLst/>
                        <a:latin typeface="Calibri"/>
                        <a:ea typeface="Calibri"/>
                        <a:cs typeface="Times New Roman"/>
                      </a:endParaRPr>
                    </a:p>
                  </a:txBody>
                  <a:tcPr marL="36350" marR="36350" marT="0" marB="0"/>
                </a:tc>
              </a:tr>
              <a:tr h="465196">
                <a:tc>
                  <a:txBody>
                    <a:bodyPr/>
                    <a:lstStyle/>
                    <a:p>
                      <a:pPr algn="l">
                        <a:spcAft>
                          <a:spcPts val="0"/>
                        </a:spcAft>
                      </a:pPr>
                      <a:r>
                        <a:rPr lang="tr-TR" sz="1000" dirty="0">
                          <a:effectLst/>
                        </a:rPr>
                        <a:t>El antiseptiğinin bulunduğu alanların kontrol edilmesi</a:t>
                      </a:r>
                      <a:endParaRPr lang="tr-TR" sz="1000" dirty="0">
                        <a:effectLst/>
                        <a:latin typeface="Calibri"/>
                        <a:ea typeface="Calibri"/>
                        <a:cs typeface="Times New Roman"/>
                      </a:endParaRPr>
                    </a:p>
                  </a:txBody>
                  <a:tcPr marL="36350" marR="36350" marT="0" marB="0" anchor="ctr"/>
                </a:tc>
                <a:tc>
                  <a:txBody>
                    <a:bodyPr/>
                    <a:lstStyle/>
                    <a:p>
                      <a:pPr algn="l">
                        <a:spcAft>
                          <a:spcPts val="0"/>
                        </a:spcAft>
                      </a:pPr>
                      <a:r>
                        <a:rPr lang="tr-TR" sz="1000" dirty="0">
                          <a:effectLst/>
                        </a:rPr>
                        <a:t>En az haftada bir</a:t>
                      </a:r>
                      <a:endParaRPr lang="tr-TR" sz="1000" dirty="0">
                        <a:effectLst/>
                        <a:latin typeface="Calibri"/>
                        <a:ea typeface="Calibri"/>
                        <a:cs typeface="Times New Roman"/>
                      </a:endParaRPr>
                    </a:p>
                  </a:txBody>
                  <a:tcPr marL="36350" marR="36350" marT="0" marB="0" anchor="ctr"/>
                </a:tc>
                <a:tc>
                  <a:txBody>
                    <a:bodyPr/>
                    <a:lstStyle/>
                    <a:p>
                      <a:pPr algn="l">
                        <a:spcAft>
                          <a:spcPts val="0"/>
                        </a:spcAft>
                      </a:pPr>
                      <a:r>
                        <a:rPr lang="tr-TR" sz="1000">
                          <a:effectLst/>
                        </a:rPr>
                        <a:t> COVİD-19 Salgın Yönetimi ve Çalışma Rehberi,</a:t>
                      </a:r>
                      <a:br>
                        <a:rPr lang="tr-TR" sz="1000">
                          <a:effectLst/>
                        </a:rPr>
                      </a:br>
                      <a:r>
                        <a:rPr lang="tr-TR" sz="1000">
                          <a:effectLst/>
                        </a:rPr>
                        <a:t>Eğitim Kurumlarında Hijyen Şartlarının Geliştirilmesi, Enfeksiyon Önleme Ve Kontrol Kılavuzu</a:t>
                      </a:r>
                      <a:endParaRPr lang="tr-TR" sz="1000">
                        <a:effectLst/>
                        <a:latin typeface="Calibri"/>
                        <a:ea typeface="Calibri"/>
                        <a:cs typeface="Times New Roman"/>
                      </a:endParaRPr>
                    </a:p>
                  </a:txBody>
                  <a:tcPr marL="36350" marR="36350" marT="0" marB="0"/>
                </a:tc>
              </a:tr>
              <a:tr h="465196">
                <a:tc>
                  <a:txBody>
                    <a:bodyPr/>
                    <a:lstStyle/>
                    <a:p>
                      <a:pPr algn="l">
                        <a:spcAft>
                          <a:spcPts val="0"/>
                        </a:spcAft>
                      </a:pPr>
                      <a:r>
                        <a:rPr lang="tr-TR" sz="1000" dirty="0">
                          <a:effectLst/>
                        </a:rPr>
                        <a:t>Çalışan ve öğrencilere yönelik Salgın hastalık farkındalığı, korunma önlemleri, KKD kullanımı ile uygun kişisel temizlik eğitimlerinin verilmesi</a:t>
                      </a:r>
                      <a:endParaRPr lang="tr-TR" sz="1000" dirty="0">
                        <a:effectLst/>
                        <a:latin typeface="Calibri"/>
                        <a:ea typeface="Calibri"/>
                        <a:cs typeface="Times New Roman"/>
                      </a:endParaRPr>
                    </a:p>
                  </a:txBody>
                  <a:tcPr marL="36350" marR="36350" marT="0" marB="0" anchor="ctr"/>
                </a:tc>
                <a:tc>
                  <a:txBody>
                    <a:bodyPr/>
                    <a:lstStyle/>
                    <a:p>
                      <a:pPr algn="l">
                        <a:spcAft>
                          <a:spcPts val="0"/>
                        </a:spcAft>
                      </a:pPr>
                      <a:r>
                        <a:rPr lang="tr-TR" sz="1000" dirty="0">
                          <a:effectLst/>
                        </a:rPr>
                        <a:t>Eğitim Öğretim faaliyeti başında ve gerekli hallerde</a:t>
                      </a:r>
                      <a:endParaRPr lang="tr-TR" sz="1000" dirty="0">
                        <a:effectLst/>
                        <a:latin typeface="Calibri"/>
                        <a:ea typeface="Calibri"/>
                        <a:cs typeface="Times New Roman"/>
                      </a:endParaRPr>
                    </a:p>
                  </a:txBody>
                  <a:tcPr marL="36350" marR="36350" marT="0" marB="0" anchor="ctr"/>
                </a:tc>
                <a:tc>
                  <a:txBody>
                    <a:bodyPr/>
                    <a:lstStyle/>
                    <a:p>
                      <a:pPr algn="l">
                        <a:spcAft>
                          <a:spcPts val="0"/>
                        </a:spcAft>
                      </a:pPr>
                      <a:r>
                        <a:rPr lang="tr-TR" sz="1000">
                          <a:effectLst/>
                        </a:rPr>
                        <a:t> COVİD-19 Salgın Yönetimi ve Çalışma Rehberi,</a:t>
                      </a:r>
                      <a:br>
                        <a:rPr lang="tr-TR" sz="1000">
                          <a:effectLst/>
                        </a:rPr>
                      </a:br>
                      <a:r>
                        <a:rPr lang="tr-TR" sz="1000">
                          <a:effectLst/>
                        </a:rPr>
                        <a:t>Eğitim Kurumlarında Hijyen Şartlarının Geliştirilmesi, Enfeksiyon Önleme Ve Kontrol Kılavuzu</a:t>
                      </a:r>
                      <a:endParaRPr lang="tr-TR" sz="1000">
                        <a:effectLst/>
                        <a:latin typeface="Calibri"/>
                        <a:ea typeface="Calibri"/>
                        <a:cs typeface="Times New Roman"/>
                      </a:endParaRPr>
                    </a:p>
                  </a:txBody>
                  <a:tcPr marL="36350" marR="36350" marT="0" marB="0"/>
                </a:tc>
              </a:tr>
              <a:tr h="465196">
                <a:tc>
                  <a:txBody>
                    <a:bodyPr/>
                    <a:lstStyle/>
                    <a:p>
                      <a:pPr algn="l">
                        <a:spcAft>
                          <a:spcPts val="0"/>
                        </a:spcAft>
                      </a:pPr>
                      <a:r>
                        <a:rPr lang="tr-TR" sz="1000" dirty="0">
                          <a:effectLst/>
                        </a:rPr>
                        <a:t>Lavabo yakınlarına el yıkama adımlarını açıklayan posterler asılması</a:t>
                      </a:r>
                      <a:endParaRPr lang="tr-TR" sz="1000" dirty="0">
                        <a:effectLst/>
                        <a:latin typeface="Calibri"/>
                        <a:ea typeface="Calibri"/>
                        <a:cs typeface="Times New Roman"/>
                      </a:endParaRPr>
                    </a:p>
                  </a:txBody>
                  <a:tcPr marL="36350" marR="36350" marT="0" marB="0" anchor="ctr"/>
                </a:tc>
                <a:tc>
                  <a:txBody>
                    <a:bodyPr/>
                    <a:lstStyle/>
                    <a:p>
                      <a:pPr algn="l">
                        <a:spcAft>
                          <a:spcPts val="0"/>
                        </a:spcAft>
                      </a:pPr>
                      <a:r>
                        <a:rPr lang="tr-TR" sz="1000" dirty="0">
                          <a:effectLst/>
                        </a:rPr>
                        <a:t>Eğitim Öğretim faaliyeti başlamadan önce</a:t>
                      </a:r>
                      <a:endParaRPr lang="tr-TR" sz="1000" dirty="0">
                        <a:effectLst/>
                        <a:latin typeface="Calibri"/>
                        <a:ea typeface="Calibri"/>
                        <a:cs typeface="Times New Roman"/>
                      </a:endParaRPr>
                    </a:p>
                  </a:txBody>
                  <a:tcPr marL="36350" marR="36350" marT="0" marB="0" anchor="ctr"/>
                </a:tc>
                <a:tc>
                  <a:txBody>
                    <a:bodyPr/>
                    <a:lstStyle/>
                    <a:p>
                      <a:pPr algn="l">
                        <a:spcAft>
                          <a:spcPts val="0"/>
                        </a:spcAft>
                      </a:pPr>
                      <a:r>
                        <a:rPr lang="tr-TR" sz="1000" dirty="0">
                          <a:effectLst/>
                        </a:rPr>
                        <a:t> COVİD-19 Salgın Yönetimi ve Çalışma Rehberi,</a:t>
                      </a:r>
                      <a:br>
                        <a:rPr lang="tr-TR" sz="1000" dirty="0">
                          <a:effectLst/>
                        </a:rPr>
                      </a:br>
                      <a:r>
                        <a:rPr lang="tr-TR" sz="1000" dirty="0">
                          <a:effectLst/>
                        </a:rPr>
                        <a:t>Eğitim Kurumlarında Hijyen Şartlarının Geliştirilmesi, Enfeksiyon Önleme Ve Kontrol Kılavuzu</a:t>
                      </a:r>
                      <a:endParaRPr lang="tr-TR" sz="1000" dirty="0">
                        <a:effectLst/>
                        <a:latin typeface="Calibri"/>
                        <a:ea typeface="Calibri"/>
                        <a:cs typeface="Times New Roman"/>
                      </a:endParaRPr>
                    </a:p>
                  </a:txBody>
                  <a:tcPr marL="36350" marR="36350" marT="0" marB="0"/>
                </a:tc>
              </a:tr>
              <a:tr h="465196">
                <a:tc>
                  <a:txBody>
                    <a:bodyPr/>
                    <a:lstStyle/>
                    <a:p>
                      <a:pPr algn="l">
                        <a:spcAft>
                          <a:spcPts val="0"/>
                        </a:spcAft>
                      </a:pPr>
                      <a:r>
                        <a:rPr lang="tr-TR" sz="1000">
                          <a:effectLst/>
                        </a:rPr>
                        <a:t>Kullanılan KKD lerin usulune uygun bertarafı</a:t>
                      </a:r>
                      <a:endParaRPr lang="tr-TR" sz="1000">
                        <a:effectLst/>
                        <a:latin typeface="Calibri"/>
                        <a:ea typeface="Calibri"/>
                        <a:cs typeface="Times New Roman"/>
                      </a:endParaRPr>
                    </a:p>
                  </a:txBody>
                  <a:tcPr marL="36350" marR="36350" marT="0" marB="0" anchor="ctr"/>
                </a:tc>
                <a:tc>
                  <a:txBody>
                    <a:bodyPr/>
                    <a:lstStyle/>
                    <a:p>
                      <a:pPr algn="l">
                        <a:spcAft>
                          <a:spcPts val="0"/>
                        </a:spcAft>
                      </a:pPr>
                      <a:r>
                        <a:rPr lang="tr-TR" sz="1000" dirty="0">
                          <a:effectLst/>
                        </a:rPr>
                        <a:t>Devamlı</a:t>
                      </a:r>
                      <a:endParaRPr lang="tr-TR" sz="1000" dirty="0">
                        <a:effectLst/>
                        <a:latin typeface="Calibri"/>
                        <a:ea typeface="Calibri"/>
                        <a:cs typeface="Times New Roman"/>
                      </a:endParaRPr>
                    </a:p>
                  </a:txBody>
                  <a:tcPr marL="36350" marR="36350" marT="0" marB="0" anchor="ctr"/>
                </a:tc>
                <a:tc>
                  <a:txBody>
                    <a:bodyPr/>
                    <a:lstStyle/>
                    <a:p>
                      <a:pPr algn="l">
                        <a:spcAft>
                          <a:spcPts val="0"/>
                        </a:spcAft>
                      </a:pPr>
                      <a:r>
                        <a:rPr lang="tr-TR" sz="1000" dirty="0">
                          <a:effectLst/>
                        </a:rPr>
                        <a:t> COVİD-19 Salgın Yönetimi ve Çalışma Rehberi,</a:t>
                      </a:r>
                      <a:br>
                        <a:rPr lang="tr-TR" sz="1000" dirty="0">
                          <a:effectLst/>
                        </a:rPr>
                      </a:br>
                      <a:r>
                        <a:rPr lang="tr-TR" sz="1000" dirty="0">
                          <a:effectLst/>
                        </a:rPr>
                        <a:t>Eğitim Kurumlarında Hijyen Şartlarının Geliştirilmesi, Enfeksiyon Önleme Ve Kontrol Kılavuzu</a:t>
                      </a:r>
                      <a:endParaRPr lang="tr-TR" sz="1000" dirty="0">
                        <a:effectLst/>
                        <a:latin typeface="Calibri"/>
                        <a:ea typeface="Calibri"/>
                        <a:cs typeface="Times New Roman"/>
                      </a:endParaRPr>
                    </a:p>
                  </a:txBody>
                  <a:tcPr marL="36350" marR="36350" marT="0" marB="0"/>
                </a:tc>
              </a:tr>
              <a:tr h="558233">
                <a:tc>
                  <a:txBody>
                    <a:bodyPr/>
                    <a:lstStyle/>
                    <a:p>
                      <a:pPr algn="l">
                        <a:spcAft>
                          <a:spcPts val="0"/>
                        </a:spcAft>
                      </a:pPr>
                      <a:r>
                        <a:rPr lang="tr-TR" sz="1000">
                          <a:effectLst/>
                        </a:rPr>
                        <a:t>Sık dokunulan kapı kolları, merdiven korkulukları, elektrik düğmeleri gibi yüzeylerin temizliği ve dezenfeksiyonunun yapılması</a:t>
                      </a:r>
                    </a:p>
                    <a:p>
                      <a:pPr algn="l">
                        <a:spcAft>
                          <a:spcPts val="0"/>
                        </a:spcAft>
                      </a:pPr>
                      <a:r>
                        <a:rPr lang="tr-TR" sz="1000">
                          <a:effectLst/>
                        </a:rPr>
                        <a:t> </a:t>
                      </a:r>
                      <a:endParaRPr lang="tr-TR" sz="1000">
                        <a:effectLst/>
                        <a:latin typeface="Calibri"/>
                        <a:ea typeface="Calibri"/>
                        <a:cs typeface="Times New Roman"/>
                      </a:endParaRPr>
                    </a:p>
                  </a:txBody>
                  <a:tcPr marL="36350" marR="36350" marT="0" marB="0" anchor="ctr"/>
                </a:tc>
                <a:tc>
                  <a:txBody>
                    <a:bodyPr/>
                    <a:lstStyle/>
                    <a:p>
                      <a:pPr algn="l">
                        <a:spcAft>
                          <a:spcPts val="0"/>
                        </a:spcAft>
                      </a:pPr>
                      <a:r>
                        <a:rPr lang="tr-TR" sz="1000" dirty="0">
                          <a:effectLst/>
                        </a:rPr>
                        <a:t>Sık Sık</a:t>
                      </a:r>
                      <a:endParaRPr lang="tr-TR" sz="1000" dirty="0">
                        <a:effectLst/>
                        <a:latin typeface="Calibri"/>
                        <a:ea typeface="Calibri"/>
                        <a:cs typeface="Times New Roman"/>
                      </a:endParaRPr>
                    </a:p>
                  </a:txBody>
                  <a:tcPr marL="36350" marR="36350" marT="0" marB="0" anchor="ctr"/>
                </a:tc>
                <a:tc>
                  <a:txBody>
                    <a:bodyPr/>
                    <a:lstStyle/>
                    <a:p>
                      <a:pPr algn="l">
                        <a:spcAft>
                          <a:spcPts val="0"/>
                        </a:spcAft>
                      </a:pPr>
                      <a:r>
                        <a:rPr lang="tr-TR" sz="1000" dirty="0">
                          <a:effectLst/>
                        </a:rPr>
                        <a:t> COVİD-19 Salgın Yönetimi ve Çalışma Rehberi,</a:t>
                      </a:r>
                      <a:br>
                        <a:rPr lang="tr-TR" sz="1000" dirty="0">
                          <a:effectLst/>
                        </a:rPr>
                      </a:br>
                      <a:r>
                        <a:rPr lang="tr-TR" sz="1000" dirty="0">
                          <a:effectLst/>
                        </a:rPr>
                        <a:t>Eğitim Kurumlarında Hijyen Şartlarının Geliştirilmesi, Enfeksiyon Önleme Ve Kontrol Kılavuzu</a:t>
                      </a:r>
                    </a:p>
                    <a:p>
                      <a:pPr algn="l">
                        <a:spcAft>
                          <a:spcPts val="0"/>
                        </a:spcAft>
                      </a:pPr>
                      <a:r>
                        <a:rPr lang="tr-TR" sz="1000" dirty="0">
                          <a:effectLst/>
                        </a:rPr>
                        <a:t> </a:t>
                      </a:r>
                      <a:endParaRPr lang="tr-TR" sz="1000" dirty="0">
                        <a:effectLst/>
                        <a:latin typeface="Calibri"/>
                        <a:ea typeface="Calibri"/>
                        <a:cs typeface="Times New Roman"/>
                      </a:endParaRPr>
                    </a:p>
                  </a:txBody>
                  <a:tcPr marL="36350" marR="36350" marT="0" marB="0"/>
                </a:tc>
              </a:tr>
              <a:tr h="205462">
                <a:tc>
                  <a:txBody>
                    <a:bodyPr/>
                    <a:lstStyle/>
                    <a:p>
                      <a:pPr algn="ctr">
                        <a:spcAft>
                          <a:spcPts val="0"/>
                        </a:spcAft>
                      </a:pPr>
                      <a:r>
                        <a:rPr lang="tr-TR" sz="1000">
                          <a:effectLst/>
                        </a:rPr>
                        <a:t>Yapılacak İşlem</a:t>
                      </a:r>
                      <a:endParaRPr lang="tr-TR" sz="1000">
                        <a:effectLst/>
                        <a:latin typeface="Calibri"/>
                        <a:ea typeface="Calibri"/>
                        <a:cs typeface="Times New Roman"/>
                      </a:endParaRPr>
                    </a:p>
                  </a:txBody>
                  <a:tcPr marL="36350" marR="36350" marT="0" marB="0" anchor="ctr"/>
                </a:tc>
                <a:tc>
                  <a:txBody>
                    <a:bodyPr/>
                    <a:lstStyle/>
                    <a:p>
                      <a:pPr algn="ctr">
                        <a:spcAft>
                          <a:spcPts val="0"/>
                        </a:spcAft>
                      </a:pPr>
                      <a:r>
                        <a:rPr lang="tr-TR" sz="1000" dirty="0">
                          <a:effectLst/>
                        </a:rPr>
                        <a:t>Uygulama Periyodu/Zamanı</a:t>
                      </a:r>
                      <a:endParaRPr lang="tr-TR" sz="1000" dirty="0">
                        <a:effectLst/>
                        <a:latin typeface="Calibri"/>
                        <a:ea typeface="Calibri"/>
                        <a:cs typeface="Times New Roman"/>
                      </a:endParaRPr>
                    </a:p>
                  </a:txBody>
                  <a:tcPr marL="36350" marR="36350" marT="0" marB="0" anchor="ctr"/>
                </a:tc>
                <a:tc>
                  <a:txBody>
                    <a:bodyPr/>
                    <a:lstStyle/>
                    <a:p>
                      <a:pPr algn="ctr">
                        <a:spcAft>
                          <a:spcPts val="0"/>
                        </a:spcAft>
                      </a:pPr>
                      <a:r>
                        <a:rPr lang="tr-TR" sz="1000" dirty="0">
                          <a:effectLst/>
                        </a:rPr>
                        <a:t>Dayanak</a:t>
                      </a:r>
                      <a:endParaRPr lang="tr-TR" sz="1000" dirty="0">
                        <a:effectLst/>
                        <a:latin typeface="Calibri"/>
                        <a:ea typeface="Calibri"/>
                        <a:cs typeface="Times New Roman"/>
                      </a:endParaRPr>
                    </a:p>
                  </a:txBody>
                  <a:tcPr marL="36350" marR="36350" marT="0" marB="0" anchor="ctr"/>
                </a:tc>
              </a:tr>
              <a:tr h="465196">
                <a:tc>
                  <a:txBody>
                    <a:bodyPr/>
                    <a:lstStyle/>
                    <a:p>
                      <a:pPr algn="l">
                        <a:spcAft>
                          <a:spcPts val="0"/>
                        </a:spcAft>
                      </a:pPr>
                      <a:r>
                        <a:rPr lang="tr-TR" sz="1000">
                          <a:effectLst/>
                        </a:rPr>
                        <a:t>Kurumdaki bütün çöp kovalarının kapaklı-pedallı çöp kovaları ile değiştirilmesi</a:t>
                      </a:r>
                      <a:endParaRPr lang="tr-TR" sz="1000">
                        <a:effectLst/>
                        <a:latin typeface="Calibri"/>
                        <a:ea typeface="Calibri"/>
                        <a:cs typeface="Times New Roman"/>
                      </a:endParaRPr>
                    </a:p>
                  </a:txBody>
                  <a:tcPr marL="36350" marR="36350" marT="0" marB="0" anchor="ctr"/>
                </a:tc>
                <a:tc>
                  <a:txBody>
                    <a:bodyPr/>
                    <a:lstStyle/>
                    <a:p>
                      <a:pPr algn="l">
                        <a:spcAft>
                          <a:spcPts val="0"/>
                        </a:spcAft>
                      </a:pPr>
                      <a:r>
                        <a:rPr lang="tr-TR" sz="1000">
                          <a:effectLst/>
                        </a:rPr>
                        <a:t>Eğitim Öğretim faaliyeti başlamadan önce</a:t>
                      </a:r>
                      <a:endParaRPr lang="tr-TR" sz="1000">
                        <a:effectLst/>
                        <a:latin typeface="Calibri"/>
                        <a:ea typeface="Calibri"/>
                        <a:cs typeface="Times New Roman"/>
                      </a:endParaRPr>
                    </a:p>
                  </a:txBody>
                  <a:tcPr marL="36350" marR="36350" marT="0" marB="0" anchor="ctr"/>
                </a:tc>
                <a:tc>
                  <a:txBody>
                    <a:bodyPr/>
                    <a:lstStyle/>
                    <a:p>
                      <a:pPr algn="l">
                        <a:spcAft>
                          <a:spcPts val="0"/>
                        </a:spcAft>
                      </a:pPr>
                      <a:r>
                        <a:rPr lang="tr-TR" sz="1000" dirty="0">
                          <a:effectLst/>
                        </a:rPr>
                        <a:t>COVİD-19 Salgın Yönetimi ve Çalışma Rehberi,</a:t>
                      </a:r>
                      <a:br>
                        <a:rPr lang="tr-TR" sz="1000" dirty="0">
                          <a:effectLst/>
                        </a:rPr>
                      </a:br>
                      <a:r>
                        <a:rPr lang="tr-TR" sz="1000" dirty="0">
                          <a:effectLst/>
                        </a:rPr>
                        <a:t>Eğitim Kurumlarında Hijyen Şartlarının Geliştirilmesi, Enfeksiyon Önleme Ve Kontrol Kılavuzu</a:t>
                      </a:r>
                      <a:endParaRPr lang="tr-TR" sz="1000" dirty="0">
                        <a:effectLst/>
                        <a:latin typeface="Calibri"/>
                        <a:ea typeface="Calibri"/>
                        <a:cs typeface="Times New Roman"/>
                      </a:endParaRPr>
                    </a:p>
                  </a:txBody>
                  <a:tcPr marL="36350" marR="36350" marT="0" marB="0"/>
                </a:tc>
              </a:tr>
              <a:tr h="465196">
                <a:tc>
                  <a:txBody>
                    <a:bodyPr/>
                    <a:lstStyle/>
                    <a:p>
                      <a:pPr algn="l">
                        <a:spcAft>
                          <a:spcPts val="0"/>
                        </a:spcAft>
                      </a:pPr>
                      <a:r>
                        <a:rPr lang="tr-TR" sz="1000">
                          <a:effectLst/>
                        </a:rPr>
                        <a:t>Maske, eldiven vb. KKD atıklarının ayrı çöp kovalarına atılmasının sağlanması</a:t>
                      </a:r>
                      <a:endParaRPr lang="tr-TR" sz="1000">
                        <a:effectLst/>
                        <a:latin typeface="Calibri"/>
                        <a:ea typeface="Calibri"/>
                        <a:cs typeface="Times New Roman"/>
                      </a:endParaRPr>
                    </a:p>
                  </a:txBody>
                  <a:tcPr marL="36350" marR="36350" marT="0" marB="0" anchor="ctr"/>
                </a:tc>
                <a:tc>
                  <a:txBody>
                    <a:bodyPr/>
                    <a:lstStyle/>
                    <a:p>
                      <a:pPr algn="l">
                        <a:spcAft>
                          <a:spcPts val="0"/>
                        </a:spcAft>
                      </a:pPr>
                      <a:r>
                        <a:rPr lang="tr-TR" sz="1000">
                          <a:effectLst/>
                        </a:rPr>
                        <a:t>Eğitim Öğretim faaliyeti başlamadan önce</a:t>
                      </a:r>
                      <a:endParaRPr lang="tr-TR" sz="1000">
                        <a:effectLst/>
                        <a:latin typeface="Calibri"/>
                        <a:ea typeface="Calibri"/>
                        <a:cs typeface="Times New Roman"/>
                      </a:endParaRPr>
                    </a:p>
                  </a:txBody>
                  <a:tcPr marL="36350" marR="36350" marT="0" marB="0" anchor="ctr"/>
                </a:tc>
                <a:tc>
                  <a:txBody>
                    <a:bodyPr/>
                    <a:lstStyle/>
                    <a:p>
                      <a:pPr algn="l">
                        <a:spcAft>
                          <a:spcPts val="0"/>
                        </a:spcAft>
                      </a:pPr>
                      <a:r>
                        <a:rPr lang="tr-TR" sz="1000" dirty="0">
                          <a:effectLst/>
                        </a:rPr>
                        <a:t>COVİD-19 Salgın Yönetimi ve Çalışma Rehberi,</a:t>
                      </a:r>
                      <a:br>
                        <a:rPr lang="tr-TR" sz="1000" dirty="0">
                          <a:effectLst/>
                        </a:rPr>
                      </a:br>
                      <a:r>
                        <a:rPr lang="tr-TR" sz="1000" dirty="0">
                          <a:effectLst/>
                        </a:rPr>
                        <a:t>Eğitim Kurumlarında Hijyen Şartlarının Geliştirilmesi, Enfeksiyon Önleme Ve Kontrol Kılavuzu</a:t>
                      </a:r>
                      <a:endParaRPr lang="tr-TR" sz="1000" dirty="0">
                        <a:effectLst/>
                        <a:latin typeface="Calibri"/>
                        <a:ea typeface="Calibri"/>
                        <a:cs typeface="Times New Roman"/>
                      </a:endParaRPr>
                    </a:p>
                  </a:txBody>
                  <a:tcPr marL="36350" marR="36350" marT="0" marB="0"/>
                </a:tc>
              </a:tr>
              <a:tr h="253742">
                <a:tc>
                  <a:txBody>
                    <a:bodyPr/>
                    <a:lstStyle/>
                    <a:p>
                      <a:pPr algn="l">
                        <a:spcAft>
                          <a:spcPts val="0"/>
                        </a:spcAft>
                      </a:pPr>
                      <a:r>
                        <a:rPr lang="tr-TR" sz="1000" dirty="0">
                          <a:effectLst/>
                        </a:rPr>
                        <a:t>Derslik ve diğer oda ve ortak kullanım alanlarının havalandırılması </a:t>
                      </a:r>
                      <a:endParaRPr lang="tr-TR" sz="1000" dirty="0">
                        <a:effectLst/>
                        <a:latin typeface="Calibri"/>
                        <a:ea typeface="Calibri"/>
                        <a:cs typeface="Times New Roman"/>
                      </a:endParaRPr>
                    </a:p>
                  </a:txBody>
                  <a:tcPr marL="36350" marR="36350" marT="0" marB="0" anchor="ctr"/>
                </a:tc>
                <a:tc>
                  <a:txBody>
                    <a:bodyPr/>
                    <a:lstStyle/>
                    <a:p>
                      <a:pPr algn="l">
                        <a:spcAft>
                          <a:spcPts val="0"/>
                        </a:spcAft>
                      </a:pPr>
                      <a:r>
                        <a:rPr lang="tr-TR" sz="1000">
                          <a:effectLst/>
                        </a:rPr>
                        <a:t>Her ders arasında</a:t>
                      </a:r>
                      <a:endParaRPr lang="tr-TR" sz="1000">
                        <a:effectLst/>
                        <a:latin typeface="Calibri"/>
                        <a:ea typeface="Calibri"/>
                        <a:cs typeface="Times New Roman"/>
                      </a:endParaRPr>
                    </a:p>
                  </a:txBody>
                  <a:tcPr marL="36350" marR="36350" marT="0" marB="0" anchor="ctr"/>
                </a:tc>
                <a:tc>
                  <a:txBody>
                    <a:bodyPr/>
                    <a:lstStyle/>
                    <a:p>
                      <a:pPr algn="l">
                        <a:spcAft>
                          <a:spcPts val="0"/>
                        </a:spcAft>
                      </a:pPr>
                      <a:r>
                        <a:rPr lang="tr-TR" sz="1000" dirty="0">
                          <a:effectLst/>
                        </a:rPr>
                        <a:t>COVİD-19 Salgın Yönetimi ve Çalışma Rehberi,</a:t>
                      </a:r>
                      <a:br>
                        <a:rPr lang="tr-TR" sz="1000" dirty="0">
                          <a:effectLst/>
                        </a:rPr>
                      </a:br>
                      <a:r>
                        <a:rPr lang="tr-TR" sz="1000" dirty="0">
                          <a:effectLst/>
                        </a:rPr>
                        <a:t>Eğitim Kurumlarında Hijyen Şartlarının Geliştirilmesi, Enfeksiyon Önleme Ve Kontrol Kılavuzu</a:t>
                      </a:r>
                      <a:endParaRPr lang="tr-TR" sz="1000" dirty="0">
                        <a:effectLst/>
                        <a:latin typeface="Calibri"/>
                        <a:ea typeface="Calibri"/>
                        <a:cs typeface="Times New Roman"/>
                      </a:endParaRPr>
                    </a:p>
                  </a:txBody>
                  <a:tcPr marL="36350" marR="36350" marT="0" marB="0"/>
                </a:tc>
              </a:tr>
            </a:tbl>
          </a:graphicData>
        </a:graphic>
      </p:graphicFrame>
      <p:sp>
        <p:nvSpPr>
          <p:cNvPr id="2" name="Başlık 1"/>
          <p:cNvSpPr>
            <a:spLocks noGrp="1"/>
          </p:cNvSpPr>
          <p:nvPr>
            <p:ph type="title"/>
          </p:nvPr>
        </p:nvSpPr>
        <p:spPr>
          <a:xfrm>
            <a:off x="457200" y="274638"/>
            <a:ext cx="8229600" cy="706090"/>
          </a:xfrm>
        </p:spPr>
        <p:txBody>
          <a:bodyPr>
            <a:normAutofit/>
          </a:bodyPr>
          <a:lstStyle/>
          <a:p>
            <a:r>
              <a:rPr lang="tr-TR" sz="2400" dirty="0" smtClean="0"/>
              <a:t>Enfeksiyon önleme planımızda bir kesit!</a:t>
            </a:r>
            <a:endParaRPr lang="tr-TR" sz="2400" dirty="0"/>
          </a:p>
        </p:txBody>
      </p:sp>
    </p:spTree>
    <p:extLst>
      <p:ext uri="{BB962C8B-B14F-4D97-AF65-F5344CB8AC3E}">
        <p14:creationId xmlns:p14="http://schemas.microsoft.com/office/powerpoint/2010/main" val="34341658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dirty="0" smtClean="0"/>
              <a:t>Okulumuzda enfeksiyon COVİD-19 görülme riskini ve bulaşma riskini en aza indirecek planlamalarız yapılmış olup tüm öğrenci ve çalışanlardan bu planlamalar doğrultusunda hareket etmesini bekliyoruz. Konuyla ilgili tüm talimatlar okulun  birimlerine asılmıştır. Gerekli afişler asılmış, sosyal medya hesapları siz öğrenci ve velilerimiz için güncel tutulacaktır. </a:t>
            </a:r>
            <a:endParaRPr lang="tr-TR" dirty="0"/>
          </a:p>
        </p:txBody>
      </p:sp>
      <p:sp>
        <p:nvSpPr>
          <p:cNvPr id="2" name="Başlık 1"/>
          <p:cNvSpPr>
            <a:spLocks noGrp="1"/>
          </p:cNvSpPr>
          <p:nvPr>
            <p:ph type="title"/>
          </p:nvPr>
        </p:nvSpPr>
        <p:spPr/>
        <p:txBody>
          <a:bodyPr>
            <a:normAutofit fontScale="90000"/>
          </a:bodyPr>
          <a:lstStyle/>
          <a:p>
            <a:r>
              <a:rPr lang="tr-TR" dirty="0" smtClean="0"/>
              <a:t>Bulaş Bazlı Önlemlerle(BBÖ) ilgili Planlamalarımız </a:t>
            </a:r>
            <a:endParaRPr lang="tr-TR" dirty="0"/>
          </a:p>
        </p:txBody>
      </p:sp>
    </p:spTree>
    <p:extLst>
      <p:ext uri="{BB962C8B-B14F-4D97-AF65-F5344CB8AC3E}">
        <p14:creationId xmlns:p14="http://schemas.microsoft.com/office/powerpoint/2010/main" val="28125017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879650752"/>
              </p:ext>
            </p:extLst>
          </p:nvPr>
        </p:nvGraphicFramePr>
        <p:xfrm>
          <a:off x="457200" y="1412772"/>
          <a:ext cx="8229600" cy="4525333"/>
        </p:xfrm>
        <a:graphic>
          <a:graphicData uri="http://schemas.openxmlformats.org/drawingml/2006/table">
            <a:tbl>
              <a:tblPr>
                <a:tableStyleId>{5C22544A-7EE6-4342-B048-85BDC9FD1C3A}</a:tableStyleId>
              </a:tblPr>
              <a:tblGrid>
                <a:gridCol w="8229600"/>
              </a:tblGrid>
              <a:tr h="250616">
                <a:tc>
                  <a:txBody>
                    <a:bodyPr/>
                    <a:lstStyle/>
                    <a:p>
                      <a:pPr algn="l" fontAlgn="t"/>
                      <a:r>
                        <a:rPr lang="tr-TR" sz="1600" b="1" u="none" strike="noStrike" dirty="0">
                          <a:effectLst/>
                        </a:rPr>
                        <a:t>Kullanılan Terimler:</a:t>
                      </a:r>
                      <a:endParaRPr lang="tr-TR" sz="1600" b="1" i="0" u="none" strike="noStrike" dirty="0">
                        <a:solidFill>
                          <a:srgbClr val="000000"/>
                        </a:solidFill>
                        <a:effectLst/>
                        <a:latin typeface="Calibri"/>
                      </a:endParaRPr>
                    </a:p>
                  </a:txBody>
                  <a:tcPr marL="8780" marR="8780" marT="8780" marB="0"/>
                </a:tc>
              </a:tr>
              <a:tr h="250616">
                <a:tc>
                  <a:txBody>
                    <a:bodyPr/>
                    <a:lstStyle/>
                    <a:p>
                      <a:pPr algn="l" fontAlgn="t"/>
                      <a:r>
                        <a:rPr lang="tr-TR" sz="1600" b="1" u="none" strike="noStrike" dirty="0">
                          <a:effectLst/>
                        </a:rPr>
                        <a:t>Pandemi: </a:t>
                      </a:r>
                      <a:r>
                        <a:rPr lang="tr-TR" sz="1600" u="none" strike="noStrike" dirty="0">
                          <a:effectLst/>
                        </a:rPr>
                        <a:t>Dünya çapında bulaş gösteren hastalık durumu.</a:t>
                      </a:r>
                      <a:endParaRPr lang="tr-TR" sz="1600" b="0" i="0" u="none" strike="noStrike" dirty="0">
                        <a:solidFill>
                          <a:srgbClr val="000000"/>
                        </a:solidFill>
                        <a:effectLst/>
                        <a:latin typeface="Calibri"/>
                      </a:endParaRPr>
                    </a:p>
                  </a:txBody>
                  <a:tcPr marL="8780" marR="8780" marT="8780" marB="0"/>
                </a:tc>
              </a:tr>
              <a:tr h="250616">
                <a:tc>
                  <a:txBody>
                    <a:bodyPr/>
                    <a:lstStyle/>
                    <a:p>
                      <a:pPr algn="l" fontAlgn="t"/>
                      <a:r>
                        <a:rPr lang="tr-TR" sz="1600" b="1" u="none" strike="noStrike" dirty="0">
                          <a:effectLst/>
                        </a:rPr>
                        <a:t>Covid-19: </a:t>
                      </a:r>
                      <a:r>
                        <a:rPr lang="tr-TR" sz="1600" u="none" strike="noStrike" dirty="0">
                          <a:effectLst/>
                        </a:rPr>
                        <a:t>Yeni tip </a:t>
                      </a:r>
                      <a:r>
                        <a:rPr lang="tr-TR" sz="1600" u="none" strike="noStrike" dirty="0" err="1">
                          <a:effectLst/>
                        </a:rPr>
                        <a:t>coronavirüs</a:t>
                      </a:r>
                      <a:r>
                        <a:rPr lang="tr-TR" sz="1600" u="none" strike="noStrike" dirty="0">
                          <a:effectLst/>
                        </a:rPr>
                        <a:t> çeşidi.</a:t>
                      </a:r>
                      <a:endParaRPr lang="tr-TR" sz="1600" b="0" i="0" u="none" strike="noStrike" dirty="0">
                        <a:solidFill>
                          <a:srgbClr val="000000"/>
                        </a:solidFill>
                        <a:effectLst/>
                        <a:latin typeface="Calibri"/>
                      </a:endParaRPr>
                    </a:p>
                  </a:txBody>
                  <a:tcPr marL="8780" marR="8780" marT="8780" marB="0"/>
                </a:tc>
              </a:tr>
              <a:tr h="250616">
                <a:tc>
                  <a:txBody>
                    <a:bodyPr/>
                    <a:lstStyle/>
                    <a:p>
                      <a:pPr algn="l" fontAlgn="t"/>
                      <a:r>
                        <a:rPr lang="tr-TR" sz="1600" u="none" strike="noStrike" dirty="0">
                          <a:effectLst/>
                        </a:rPr>
                        <a:t>İlgili Sağlık Kurumları: Bartın İl Sağlık Müdürlüğü</a:t>
                      </a:r>
                      <a:endParaRPr lang="tr-TR" sz="1600" b="0" i="0" u="none" strike="noStrike" dirty="0">
                        <a:solidFill>
                          <a:srgbClr val="000000"/>
                        </a:solidFill>
                        <a:effectLst/>
                        <a:latin typeface="Calibri"/>
                      </a:endParaRPr>
                    </a:p>
                  </a:txBody>
                  <a:tcPr marL="8780" marR="8780" marT="8780" marB="0"/>
                </a:tc>
              </a:tr>
              <a:tr h="250616">
                <a:tc>
                  <a:txBody>
                    <a:bodyPr/>
                    <a:lstStyle/>
                    <a:p>
                      <a:pPr algn="l" fontAlgn="t"/>
                      <a:r>
                        <a:rPr lang="tr-TR" sz="1600" b="1" u="none" strike="noStrike" dirty="0">
                          <a:effectLst/>
                        </a:rPr>
                        <a:t>Acil Durum Sorumlusu: </a:t>
                      </a:r>
                      <a:r>
                        <a:rPr lang="tr-TR" sz="1600" u="none" strike="noStrike" dirty="0" smtClean="0">
                          <a:effectLst/>
                        </a:rPr>
                        <a:t>( Mehmet CENGİZ ) riskleri</a:t>
                      </a:r>
                      <a:r>
                        <a:rPr lang="tr-TR" sz="1600" u="none" strike="noStrike" dirty="0">
                          <a:effectLst/>
                        </a:rPr>
                        <a:t>, ve bulaş durumunda kurum içi koordinasyonu sağlayacak personel</a:t>
                      </a:r>
                      <a:endParaRPr lang="tr-TR" sz="1600" b="0" i="0" u="none" strike="noStrike" dirty="0">
                        <a:solidFill>
                          <a:srgbClr val="000000"/>
                        </a:solidFill>
                        <a:effectLst/>
                        <a:latin typeface="Calibri"/>
                      </a:endParaRPr>
                    </a:p>
                  </a:txBody>
                  <a:tcPr marL="8780" marR="8780" marT="8780" marB="0"/>
                </a:tc>
              </a:tr>
              <a:tr h="501231">
                <a:tc>
                  <a:txBody>
                    <a:bodyPr/>
                    <a:lstStyle/>
                    <a:p>
                      <a:pPr algn="l" fontAlgn="t"/>
                      <a:r>
                        <a:rPr lang="tr-TR" sz="1600" b="1" u="none" strike="noStrike" dirty="0">
                          <a:effectLst/>
                        </a:rPr>
                        <a:t>Acil Durum Müdahale Sorumlusu: </a:t>
                      </a:r>
                      <a:r>
                        <a:rPr lang="tr-TR" sz="1600" u="none" strike="noStrike" dirty="0" smtClean="0">
                          <a:effectLst/>
                        </a:rPr>
                        <a:t>(Hasan</a:t>
                      </a:r>
                      <a:r>
                        <a:rPr lang="tr-TR" sz="1600" u="none" strike="noStrike" baseline="0" dirty="0" smtClean="0">
                          <a:effectLst/>
                        </a:rPr>
                        <a:t> CAMBAZ</a:t>
                      </a:r>
                      <a:r>
                        <a:rPr lang="tr-TR" sz="1600" u="none" strike="noStrike" dirty="0" smtClean="0">
                          <a:effectLst/>
                        </a:rPr>
                        <a:t>) </a:t>
                      </a:r>
                      <a:r>
                        <a:rPr lang="tr-TR" sz="1600" u="none" strike="noStrike" dirty="0">
                          <a:effectLst/>
                        </a:rPr>
                        <a:t>Bulaş ya da semptom(Belirti) tespit edilen kişi ile gerekli teması kuracak, tahliye ve transferini sağlayacak kişi</a:t>
                      </a:r>
                      <a:endParaRPr lang="tr-TR" sz="1600" b="0" i="0" u="none" strike="noStrike" dirty="0">
                        <a:solidFill>
                          <a:srgbClr val="000000"/>
                        </a:solidFill>
                        <a:effectLst/>
                        <a:latin typeface="Calibri"/>
                      </a:endParaRPr>
                    </a:p>
                  </a:txBody>
                  <a:tcPr marL="8780" marR="8780" marT="8780" marB="0"/>
                </a:tc>
              </a:tr>
              <a:tr h="513762">
                <a:tc>
                  <a:txBody>
                    <a:bodyPr/>
                    <a:lstStyle/>
                    <a:p>
                      <a:pPr algn="l" fontAlgn="t"/>
                      <a:r>
                        <a:rPr lang="tr-TR" sz="1600" b="1" u="none" strike="noStrike" dirty="0">
                          <a:effectLst/>
                        </a:rPr>
                        <a:t>İletişim Sorumlusu: </a:t>
                      </a:r>
                      <a:r>
                        <a:rPr lang="tr-TR" sz="1600" u="none" strike="noStrike" dirty="0" smtClean="0">
                          <a:effectLst/>
                        </a:rPr>
                        <a:t>(ÇAĞDAŞ</a:t>
                      </a:r>
                      <a:r>
                        <a:rPr lang="tr-TR" sz="1600" u="none" strike="noStrike" baseline="0" dirty="0" smtClean="0">
                          <a:effectLst/>
                        </a:rPr>
                        <a:t> VURAL</a:t>
                      </a:r>
                      <a:r>
                        <a:rPr lang="tr-TR" sz="1600" u="none" strike="noStrike" dirty="0" smtClean="0">
                          <a:effectLst/>
                        </a:rPr>
                        <a:t>)Bulaş </a:t>
                      </a:r>
                      <a:r>
                        <a:rPr lang="tr-TR" sz="1600" u="none" strike="noStrike" dirty="0">
                          <a:effectLst/>
                        </a:rPr>
                        <a:t>durumunda ilgili sağlık kuruluşları, çalışanlar ve bulaş durumunu yaşayan çalışanın yakınları ile iletişimi sağlayacak kişi</a:t>
                      </a:r>
                      <a:endParaRPr lang="tr-TR" sz="1600" b="0" i="0" u="none" strike="noStrike" dirty="0">
                        <a:solidFill>
                          <a:srgbClr val="000000"/>
                        </a:solidFill>
                        <a:effectLst/>
                        <a:latin typeface="Calibri"/>
                      </a:endParaRPr>
                    </a:p>
                  </a:txBody>
                  <a:tcPr marL="8780" marR="8780" marT="8780" marB="0"/>
                </a:tc>
              </a:tr>
              <a:tr h="250616">
                <a:tc>
                  <a:txBody>
                    <a:bodyPr/>
                    <a:lstStyle/>
                    <a:p>
                      <a:pPr algn="l" fontAlgn="t"/>
                      <a:r>
                        <a:rPr lang="tr-TR" sz="1600" b="1" u="none" strike="noStrike" dirty="0">
                          <a:effectLst/>
                        </a:rPr>
                        <a:t>KKD</a:t>
                      </a:r>
                      <a:r>
                        <a:rPr lang="tr-TR" sz="1600" u="none" strike="noStrike" dirty="0">
                          <a:effectLst/>
                        </a:rPr>
                        <a:t>: Kişisel Koruyucu </a:t>
                      </a:r>
                      <a:r>
                        <a:rPr lang="tr-TR" sz="1600" u="none" strike="noStrike" dirty="0" err="1">
                          <a:effectLst/>
                        </a:rPr>
                        <a:t>Donanaım</a:t>
                      </a:r>
                      <a:r>
                        <a:rPr lang="tr-TR" sz="1600" u="none" strike="noStrike" dirty="0">
                          <a:effectLst/>
                        </a:rPr>
                        <a:t>(Maske, eldiven, tulum, siperlik, galoş, bone vb.</a:t>
                      </a:r>
                      <a:endParaRPr lang="tr-TR" sz="1600" b="0" i="0" u="none" strike="noStrike" dirty="0">
                        <a:solidFill>
                          <a:srgbClr val="000000"/>
                        </a:solidFill>
                        <a:effectLst/>
                        <a:latin typeface="Calibri"/>
                      </a:endParaRPr>
                    </a:p>
                  </a:txBody>
                  <a:tcPr marL="8780" marR="8780" marT="8780" marB="0"/>
                </a:tc>
              </a:tr>
              <a:tr h="250616">
                <a:tc>
                  <a:txBody>
                    <a:bodyPr/>
                    <a:lstStyle/>
                    <a:p>
                      <a:pPr algn="l" fontAlgn="t"/>
                      <a:r>
                        <a:rPr lang="tr-TR" sz="1600" b="1" u="none" strike="noStrike" dirty="0">
                          <a:effectLst/>
                        </a:rPr>
                        <a:t>KKD Sorumlusu: </a:t>
                      </a:r>
                      <a:r>
                        <a:rPr lang="tr-TR" sz="1600" u="none" strike="noStrike" dirty="0" smtClean="0">
                          <a:effectLst/>
                        </a:rPr>
                        <a:t>(CÜNEYD</a:t>
                      </a:r>
                      <a:r>
                        <a:rPr lang="tr-TR" sz="1600" u="none" strike="noStrike" baseline="0" dirty="0" smtClean="0">
                          <a:effectLst/>
                        </a:rPr>
                        <a:t> ÖZALP</a:t>
                      </a:r>
                      <a:r>
                        <a:rPr lang="tr-TR" sz="1600" u="none" strike="noStrike" dirty="0" smtClean="0">
                          <a:effectLst/>
                        </a:rPr>
                        <a:t>)Bulaş </a:t>
                      </a:r>
                      <a:r>
                        <a:rPr lang="tr-TR" sz="1600" u="none" strike="noStrike" dirty="0">
                          <a:effectLst/>
                        </a:rPr>
                        <a:t>durumunda, Acil Durum Müdahale Sorumlusuna gerekli </a:t>
                      </a:r>
                      <a:r>
                        <a:rPr lang="tr-TR" sz="1600" u="none" strike="noStrike" dirty="0" err="1">
                          <a:effectLst/>
                        </a:rPr>
                        <a:t>KKD'yi</a:t>
                      </a:r>
                      <a:r>
                        <a:rPr lang="tr-TR" sz="1600" u="none" strike="noStrike" dirty="0">
                          <a:effectLst/>
                        </a:rPr>
                        <a:t> sağlayacak kişi.</a:t>
                      </a:r>
                      <a:endParaRPr lang="tr-TR" sz="1600" b="0" i="0" u="none" strike="noStrike" dirty="0">
                        <a:solidFill>
                          <a:srgbClr val="000000"/>
                        </a:solidFill>
                        <a:effectLst/>
                        <a:latin typeface="Calibri"/>
                      </a:endParaRPr>
                    </a:p>
                  </a:txBody>
                  <a:tcPr marL="8780" marR="8780" marT="8780" marB="0"/>
                </a:tc>
              </a:tr>
              <a:tr h="250616">
                <a:tc>
                  <a:txBody>
                    <a:bodyPr/>
                    <a:lstStyle/>
                    <a:p>
                      <a:pPr algn="l" fontAlgn="t"/>
                      <a:r>
                        <a:rPr lang="tr-TR" sz="1600" b="1" u="none" strike="noStrike" dirty="0" err="1">
                          <a:effectLst/>
                        </a:rPr>
                        <a:t>Filyasyon</a:t>
                      </a:r>
                      <a:r>
                        <a:rPr lang="tr-TR" sz="1600" b="1" u="none" strike="noStrike" dirty="0">
                          <a:effectLst/>
                        </a:rPr>
                        <a:t>: </a:t>
                      </a:r>
                      <a:r>
                        <a:rPr lang="tr-TR" sz="1600" u="none" strike="noStrike" dirty="0">
                          <a:effectLst/>
                        </a:rPr>
                        <a:t>Bulaş olan ya da </a:t>
                      </a:r>
                      <a:r>
                        <a:rPr lang="tr-TR" sz="1600" u="none" strike="noStrike" dirty="0" err="1">
                          <a:effectLst/>
                        </a:rPr>
                        <a:t>bulaşlının</a:t>
                      </a:r>
                      <a:r>
                        <a:rPr lang="tr-TR" sz="1600" u="none" strike="noStrike" dirty="0">
                          <a:effectLst/>
                        </a:rPr>
                        <a:t> temas kurduğu kişilerin takibi.</a:t>
                      </a:r>
                      <a:endParaRPr lang="tr-TR" sz="1600" b="0" i="0" u="none" strike="noStrike" dirty="0">
                        <a:solidFill>
                          <a:srgbClr val="000000"/>
                        </a:solidFill>
                        <a:effectLst/>
                        <a:latin typeface="Calibri"/>
                      </a:endParaRPr>
                    </a:p>
                  </a:txBody>
                  <a:tcPr marL="8780" marR="8780" marT="8780" marB="0"/>
                </a:tc>
              </a:tr>
              <a:tr h="250616">
                <a:tc>
                  <a:txBody>
                    <a:bodyPr/>
                    <a:lstStyle/>
                    <a:p>
                      <a:pPr algn="l" fontAlgn="t"/>
                      <a:r>
                        <a:rPr lang="tr-TR" sz="1600" b="1" u="none" strike="noStrike" dirty="0" err="1">
                          <a:effectLst/>
                        </a:rPr>
                        <a:t>Sürveyans</a:t>
                      </a:r>
                      <a:r>
                        <a:rPr lang="tr-TR" sz="1600" b="1" u="none" strike="noStrike" dirty="0">
                          <a:effectLst/>
                        </a:rPr>
                        <a:t>: </a:t>
                      </a:r>
                      <a:r>
                        <a:rPr lang="tr-TR" sz="1600" u="none" strike="noStrike" dirty="0">
                          <a:effectLst/>
                        </a:rPr>
                        <a:t>Belirli hastalıkların nasıl ortaya çıktığı ve dağıldığına ilişkin sistematik olarak yapılan gözlem</a:t>
                      </a:r>
                      <a:endParaRPr lang="tr-TR" sz="1600" b="0" i="0" u="none" strike="noStrike" dirty="0">
                        <a:solidFill>
                          <a:srgbClr val="000000"/>
                        </a:solidFill>
                        <a:effectLst/>
                        <a:latin typeface="Calibri"/>
                      </a:endParaRPr>
                    </a:p>
                  </a:txBody>
                  <a:tcPr marL="8780" marR="8780" marT="8780" marB="0"/>
                </a:tc>
              </a:tr>
              <a:tr h="250616">
                <a:tc>
                  <a:txBody>
                    <a:bodyPr/>
                    <a:lstStyle/>
                    <a:p>
                      <a:pPr algn="l" fontAlgn="t"/>
                      <a:r>
                        <a:rPr lang="tr-TR" sz="1600" b="1" u="none" strike="noStrike" dirty="0">
                          <a:effectLst/>
                        </a:rPr>
                        <a:t>Semptom</a:t>
                      </a:r>
                      <a:r>
                        <a:rPr lang="tr-TR" sz="1600" u="none" strike="noStrike" dirty="0">
                          <a:effectLst/>
                        </a:rPr>
                        <a:t>: Hastalık Belirtisi</a:t>
                      </a:r>
                      <a:endParaRPr lang="tr-TR" sz="1600" b="0" i="0" u="none" strike="noStrike" dirty="0">
                        <a:solidFill>
                          <a:srgbClr val="000000"/>
                        </a:solidFill>
                        <a:effectLst/>
                        <a:latin typeface="Calibri"/>
                      </a:endParaRPr>
                    </a:p>
                  </a:txBody>
                  <a:tcPr marL="8780" marR="8780" marT="8780" marB="0"/>
                </a:tc>
              </a:tr>
              <a:tr h="250616">
                <a:tc>
                  <a:txBody>
                    <a:bodyPr/>
                    <a:lstStyle/>
                    <a:p>
                      <a:pPr algn="l" fontAlgn="t"/>
                      <a:r>
                        <a:rPr lang="tr-TR" sz="1600" b="1" u="none" strike="noStrike" dirty="0" err="1">
                          <a:effectLst/>
                        </a:rPr>
                        <a:t>Kontamine</a:t>
                      </a:r>
                      <a:r>
                        <a:rPr lang="tr-TR" sz="1600" b="1" u="none" strike="noStrike" dirty="0">
                          <a:effectLst/>
                        </a:rPr>
                        <a:t>: </a:t>
                      </a:r>
                      <a:r>
                        <a:rPr lang="tr-TR" sz="1600" u="none" strike="noStrike" dirty="0">
                          <a:effectLst/>
                        </a:rPr>
                        <a:t>Yabancı madde etkisi ile kirlenme, saflığı kaybetme; </a:t>
                      </a:r>
                      <a:r>
                        <a:rPr lang="tr-TR" sz="1600" u="none" strike="noStrike" dirty="0" err="1">
                          <a:effectLst/>
                        </a:rPr>
                        <a:t>enfekte</a:t>
                      </a:r>
                      <a:r>
                        <a:rPr lang="tr-TR" sz="1600" u="none" strike="noStrike" dirty="0">
                          <a:effectLst/>
                        </a:rPr>
                        <a:t> olma</a:t>
                      </a:r>
                      <a:endParaRPr lang="tr-TR" sz="1600" b="0" i="0" u="none" strike="noStrike" dirty="0">
                        <a:solidFill>
                          <a:srgbClr val="000000"/>
                        </a:solidFill>
                        <a:effectLst/>
                        <a:latin typeface="Calibri"/>
                      </a:endParaRPr>
                    </a:p>
                  </a:txBody>
                  <a:tcPr marL="8780" marR="8780" marT="8780" marB="0"/>
                </a:tc>
              </a:tr>
            </a:tbl>
          </a:graphicData>
        </a:graphic>
      </p:graphicFrame>
      <p:sp>
        <p:nvSpPr>
          <p:cNvPr id="2" name="Başlık 1"/>
          <p:cNvSpPr>
            <a:spLocks noGrp="1"/>
          </p:cNvSpPr>
          <p:nvPr>
            <p:ph type="title"/>
          </p:nvPr>
        </p:nvSpPr>
        <p:spPr/>
        <p:txBody>
          <a:bodyPr/>
          <a:lstStyle/>
          <a:p>
            <a:r>
              <a:rPr lang="tr-TR" dirty="0" smtClean="0"/>
              <a:t>BBÖ PLANINDAN BİR BÖLÜM</a:t>
            </a:r>
            <a:endParaRPr lang="tr-TR" dirty="0"/>
          </a:p>
        </p:txBody>
      </p:sp>
    </p:spTree>
    <p:extLst>
      <p:ext uri="{BB962C8B-B14F-4D97-AF65-F5344CB8AC3E}">
        <p14:creationId xmlns:p14="http://schemas.microsoft.com/office/powerpoint/2010/main" val="15708425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3077011995"/>
              </p:ext>
            </p:extLst>
          </p:nvPr>
        </p:nvGraphicFramePr>
        <p:xfrm>
          <a:off x="510015" y="260648"/>
          <a:ext cx="8123970" cy="6783894"/>
        </p:xfrm>
        <a:graphic>
          <a:graphicData uri="http://schemas.openxmlformats.org/drawingml/2006/table">
            <a:tbl>
              <a:tblPr>
                <a:tableStyleId>{5C22544A-7EE6-4342-B048-85BDC9FD1C3A}</a:tableStyleId>
              </a:tblPr>
              <a:tblGrid>
                <a:gridCol w="2219569"/>
                <a:gridCol w="2219569"/>
                <a:gridCol w="1664677"/>
                <a:gridCol w="2020155"/>
              </a:tblGrid>
              <a:tr h="696404">
                <a:tc>
                  <a:txBody>
                    <a:bodyPr/>
                    <a:lstStyle/>
                    <a:p>
                      <a:pPr algn="ctr" fontAlgn="b"/>
                      <a:r>
                        <a:rPr lang="tr-TR" sz="1200" u="none" strike="noStrike" dirty="0">
                          <a:solidFill>
                            <a:srgbClr val="FF0000"/>
                          </a:solidFill>
                          <a:effectLst/>
                        </a:rPr>
                        <a:t>COVİD-19 BELİRTİLERİ GÖSTEREN/DOĞRULANAN KİŞİLERE YAPILACAK SIRALI İŞLEMLER</a:t>
                      </a:r>
                      <a:endParaRPr lang="tr-TR" sz="1200" b="1" i="0" u="none" strike="noStrike" dirty="0">
                        <a:solidFill>
                          <a:srgbClr val="FF0000"/>
                        </a:solidFill>
                        <a:effectLst/>
                        <a:latin typeface="Calibri"/>
                      </a:endParaRPr>
                    </a:p>
                  </a:txBody>
                  <a:tcPr marL="8667" marR="8667" marT="8667" marB="0" anchor="b"/>
                </a:tc>
                <a:tc>
                  <a:txBody>
                    <a:bodyPr/>
                    <a:lstStyle/>
                    <a:p>
                      <a:pPr algn="ctr" fontAlgn="b"/>
                      <a:r>
                        <a:rPr lang="tr-TR" sz="1200" u="none" strike="noStrike" dirty="0">
                          <a:solidFill>
                            <a:srgbClr val="FF0000"/>
                          </a:solidFill>
                          <a:effectLst/>
                        </a:rPr>
                        <a:t>ŞÜPHELİ/DOĞRULANAN COVİD-19 VAKASININ TAHLİYE/TRANSFER İŞLEMLERİ</a:t>
                      </a:r>
                      <a:endParaRPr lang="tr-TR" sz="1200" b="1" i="0" u="none" strike="noStrike" dirty="0">
                        <a:solidFill>
                          <a:srgbClr val="FF0000"/>
                        </a:solidFill>
                        <a:effectLst/>
                        <a:latin typeface="Calibri"/>
                      </a:endParaRPr>
                    </a:p>
                  </a:txBody>
                  <a:tcPr marL="8667" marR="8667" marT="8667" marB="0" anchor="b"/>
                </a:tc>
                <a:tc>
                  <a:txBody>
                    <a:bodyPr/>
                    <a:lstStyle/>
                    <a:p>
                      <a:pPr algn="ctr" fontAlgn="b"/>
                      <a:r>
                        <a:rPr lang="tr-TR" sz="1200" u="none" strike="noStrike" dirty="0">
                          <a:solidFill>
                            <a:srgbClr val="FF0000"/>
                          </a:solidFill>
                          <a:effectLst/>
                        </a:rPr>
                        <a:t>ETKİLENMEYEN KİŞİLERE YAPILACAK İŞLEMLER</a:t>
                      </a:r>
                      <a:endParaRPr lang="tr-TR" sz="1200" b="1" i="0" u="none" strike="noStrike" dirty="0">
                        <a:solidFill>
                          <a:srgbClr val="FF0000"/>
                        </a:solidFill>
                        <a:effectLst/>
                        <a:latin typeface="Calibri"/>
                      </a:endParaRPr>
                    </a:p>
                  </a:txBody>
                  <a:tcPr marL="8667" marR="8667" marT="8667" marB="0" anchor="b"/>
                </a:tc>
                <a:tc>
                  <a:txBody>
                    <a:bodyPr/>
                    <a:lstStyle/>
                    <a:p>
                      <a:pPr algn="ctr" fontAlgn="ctr"/>
                      <a:r>
                        <a:rPr lang="tr-TR" sz="1200" u="none" strike="noStrike" dirty="0">
                          <a:solidFill>
                            <a:srgbClr val="FF0000"/>
                          </a:solidFill>
                          <a:effectLst/>
                        </a:rPr>
                        <a:t>FİLYASYON/SÜRVEYANS</a:t>
                      </a:r>
                      <a:endParaRPr lang="tr-TR" sz="1200" b="1" i="0" u="none" strike="noStrike" dirty="0">
                        <a:solidFill>
                          <a:srgbClr val="FF0000"/>
                        </a:solidFill>
                        <a:effectLst/>
                        <a:latin typeface="Calibri"/>
                      </a:endParaRPr>
                    </a:p>
                  </a:txBody>
                  <a:tcPr marL="8667" marR="8667" marT="8667" marB="0" anchor="ctr"/>
                </a:tc>
              </a:tr>
              <a:tr h="5169111">
                <a:tc>
                  <a:txBody>
                    <a:bodyPr/>
                    <a:lstStyle/>
                    <a:p>
                      <a:pPr algn="l" fontAlgn="t"/>
                      <a:r>
                        <a:rPr lang="tr-TR" sz="1200" u="none" strike="noStrike" dirty="0">
                          <a:effectLst/>
                        </a:rPr>
                        <a:t>1. Pandemi Risk Değerlendirmesi yapıldı.                                                     2. Enfeksiyon Önleme Kontrol Eylem Planı hazırlandı.                                                 3. Tüm </a:t>
                      </a:r>
                      <a:r>
                        <a:rPr lang="tr-TR" sz="1200" u="none" strike="noStrike" dirty="0" err="1">
                          <a:effectLst/>
                        </a:rPr>
                        <a:t>KKD'ler</a:t>
                      </a:r>
                      <a:r>
                        <a:rPr lang="tr-TR" sz="1200" u="none" strike="noStrike" dirty="0">
                          <a:effectLst/>
                        </a:rPr>
                        <a:t> hazır olacak şekilde bir yerde tutulacak, KKD sorumlusuna teslim edilecek.                                                                 4. Karantina odası Acil Durum Sorumlusu tarafından hazırlatılarak, Acil Durum Müdahale Sorumlusuna teslim edilecek.  5. Okul Girişinde "GÜVENLİK PERSONELİ" tarafından ateş ölçümü yapılacak, gelen personel ve ziyaretçiden hastalık ve semptom geçmişi (beyan ile) sorularak </a:t>
                      </a:r>
                      <a:r>
                        <a:rPr lang="tr-TR" sz="1200" u="none" strike="noStrike" dirty="0" err="1">
                          <a:effectLst/>
                        </a:rPr>
                        <a:t>teyid</a:t>
                      </a:r>
                      <a:r>
                        <a:rPr lang="tr-TR" sz="1200" u="none" strike="noStrike" dirty="0">
                          <a:effectLst/>
                        </a:rPr>
                        <a:t> alınacak.                                                                 6. Herhangi bir çalışan ya da ziyaretçide belirtiler bulunursa, gerekli KKD kullanılarak karantina odasına Acil Durum Müdahale kişisi tarafından alınması sağlanacak. Sağlık Bakanlığı İletişim Merkezi 184 aranarak yetkili personelin talimatları </a:t>
                      </a:r>
                      <a:r>
                        <a:rPr lang="tr-TR" sz="1200" u="none" strike="noStrike" dirty="0" err="1">
                          <a:effectLst/>
                        </a:rPr>
                        <a:t>izlenecek.Ayrıca</a:t>
                      </a:r>
                      <a:r>
                        <a:rPr lang="tr-TR" sz="1200" u="none" strike="noStrike" dirty="0">
                          <a:effectLst/>
                        </a:rPr>
                        <a:t> kişinin yakınları bilgilendirilecek.                                                              7. İletişim kişisi tarafından ilgili sağlık kuruluşuna haber verilecek ve bulaş yaşamış ya da semptom gösteren kişinin yakınları aranarak bilgilendirilecek.    </a:t>
                      </a:r>
                      <a:endParaRPr lang="tr-TR" sz="1200" b="0" i="0" u="none" strike="noStrike" dirty="0">
                        <a:solidFill>
                          <a:srgbClr val="000000"/>
                        </a:solidFill>
                        <a:effectLst/>
                        <a:latin typeface="Calibri"/>
                      </a:endParaRPr>
                    </a:p>
                  </a:txBody>
                  <a:tcPr marL="8667" marR="8667" marT="8667" marB="0"/>
                </a:tc>
                <a:tc>
                  <a:txBody>
                    <a:bodyPr/>
                    <a:lstStyle/>
                    <a:p>
                      <a:pPr algn="l" fontAlgn="t"/>
                      <a:r>
                        <a:rPr lang="tr-TR" sz="1200" u="none" strike="noStrike" dirty="0">
                          <a:effectLst/>
                        </a:rPr>
                        <a:t>1. Semptom belirtilen kişi, Acil Durum Müdahale Kişisi tarafından belirlenen karantina odasına alınacak.                           2. </a:t>
                      </a:r>
                      <a:r>
                        <a:rPr lang="tr-TR" sz="1200" u="none" strike="noStrike" dirty="0" err="1">
                          <a:effectLst/>
                        </a:rPr>
                        <a:t>Kontamine</a:t>
                      </a:r>
                      <a:r>
                        <a:rPr lang="tr-TR" sz="1200" u="none" strike="noStrike" dirty="0">
                          <a:effectLst/>
                        </a:rPr>
                        <a:t> olan kişinin kurumdan tahliyesi için ilgili sağlık kuruluşu yetkililerince yapılacak işlemler, Acil Durum Müdahale Kişisi koordinasyonunda gerçekleştirilecek.     3. Acil Durum İletişim Kişisi tarafından </a:t>
                      </a:r>
                      <a:r>
                        <a:rPr lang="tr-TR" sz="1200" u="none" strike="noStrike" dirty="0" err="1">
                          <a:effectLst/>
                        </a:rPr>
                        <a:t>kontamine</a:t>
                      </a:r>
                      <a:r>
                        <a:rPr lang="tr-TR" sz="1200" u="none" strike="noStrike" dirty="0">
                          <a:effectLst/>
                        </a:rPr>
                        <a:t> olmuş kişinin Aile Hekimi ile irtibata geçilerek bilgi verilecek.                  4. </a:t>
                      </a:r>
                      <a:r>
                        <a:rPr lang="tr-TR" sz="1200" u="none" strike="noStrike" dirty="0" err="1">
                          <a:effectLst/>
                        </a:rPr>
                        <a:t>Kontamine</a:t>
                      </a:r>
                      <a:r>
                        <a:rPr lang="tr-TR" sz="1200" u="none" strike="noStrike" dirty="0">
                          <a:effectLst/>
                        </a:rPr>
                        <a:t> çalışan ya da ziyaretçinin kullandığı tüm malzeme ekipman ve </a:t>
                      </a:r>
                      <a:r>
                        <a:rPr lang="tr-TR" sz="1200" u="none" strike="noStrike" dirty="0" err="1">
                          <a:effectLst/>
                        </a:rPr>
                        <a:t>lavobolar</a:t>
                      </a:r>
                      <a:r>
                        <a:rPr lang="tr-TR" sz="1200" u="none" strike="noStrike" dirty="0">
                          <a:effectLst/>
                        </a:rPr>
                        <a:t>, Sağlık Otoritesinin belirttiği şekilde dezenfekte edilecek, kullandığı </a:t>
                      </a:r>
                      <a:r>
                        <a:rPr lang="tr-TR" sz="1200" u="none" strike="noStrike" dirty="0" err="1">
                          <a:effectLst/>
                        </a:rPr>
                        <a:t>KKD'ler</a:t>
                      </a:r>
                      <a:r>
                        <a:rPr lang="tr-TR" sz="1200" u="none" strike="noStrike" dirty="0">
                          <a:effectLst/>
                        </a:rPr>
                        <a:t> gerektiği şekliyle bertaraf edilecektir.                                                           5. Tahliye sonrası Acil Durum Müdahale kişisi ile birlikte planda belirtilen tüm kişiler gerekli el antiseptikleri ve dezenfektan malzemeleri ile dezenfekte edilmesi sağlanarak, eksilen malzeme ve ekipmanların yenilerinin yerine konması sağlanacak.                                                             6. Müdahale sonrası tüm </a:t>
                      </a:r>
                      <a:r>
                        <a:rPr lang="tr-TR" sz="1200" u="none" strike="noStrike" dirty="0" err="1">
                          <a:effectLst/>
                        </a:rPr>
                        <a:t>KKD'ler</a:t>
                      </a:r>
                      <a:r>
                        <a:rPr lang="tr-TR" sz="1200" u="none" strike="noStrike" dirty="0">
                          <a:effectLst/>
                        </a:rPr>
                        <a:t> hijyen kurallarına uygun olarak çıkarılacaktır.</a:t>
                      </a:r>
                      <a:endParaRPr lang="tr-TR" sz="1200" b="0" i="0" u="none" strike="noStrike" dirty="0">
                        <a:solidFill>
                          <a:srgbClr val="000000"/>
                        </a:solidFill>
                        <a:effectLst/>
                        <a:latin typeface="Calibri"/>
                      </a:endParaRPr>
                    </a:p>
                  </a:txBody>
                  <a:tcPr marL="8667" marR="8667" marT="8667" marB="0"/>
                </a:tc>
                <a:tc>
                  <a:txBody>
                    <a:bodyPr/>
                    <a:lstStyle/>
                    <a:p>
                      <a:pPr algn="l" fontAlgn="t"/>
                      <a:r>
                        <a:rPr lang="tr-TR" sz="1200" u="none" strike="noStrike" dirty="0">
                          <a:effectLst/>
                        </a:rPr>
                        <a:t>1. Etkilenen kişi ile temas durumları bulunan personel, Sağlık Kuruluşunun pandemi bölümüne yönlendirilecek, Acil Durum İletişim kişisi tarafından İl Sağlık Müdürlüğünün ilgili birimi bilgilendirilecek ve buradan gelen talimatlar, Acil Durum Sorumlusu tarafından sırasıyla uygulanacak.                                   2. Bulaş bazlı bir risk yaşandıktan sonra genel toplantılar ve var ise seyahatler, Sağlık </a:t>
                      </a:r>
                      <a:r>
                        <a:rPr lang="tr-TR" sz="1200" u="none" strike="noStrike" dirty="0" err="1">
                          <a:effectLst/>
                        </a:rPr>
                        <a:t>Otoristesinin</a:t>
                      </a:r>
                      <a:r>
                        <a:rPr lang="tr-TR" sz="1200" u="none" strike="noStrike" dirty="0">
                          <a:effectLst/>
                        </a:rPr>
                        <a:t> belirlediği 14 gün kuralına uyarak ve İl/İlçe Hıfzıssıhha Kurullarının aldığı kararlar doğrultusunda hareket edilecek.</a:t>
                      </a:r>
                      <a:endParaRPr lang="tr-TR" sz="1200" b="0" i="0" u="none" strike="noStrike" dirty="0">
                        <a:solidFill>
                          <a:srgbClr val="000000"/>
                        </a:solidFill>
                        <a:effectLst/>
                        <a:latin typeface="Calibri"/>
                      </a:endParaRPr>
                    </a:p>
                  </a:txBody>
                  <a:tcPr marL="8667" marR="8667" marT="8667" marB="0"/>
                </a:tc>
                <a:tc>
                  <a:txBody>
                    <a:bodyPr/>
                    <a:lstStyle/>
                    <a:p>
                      <a:pPr algn="l" fontAlgn="t"/>
                      <a:r>
                        <a:rPr lang="tr-TR" sz="1200" u="none" strike="noStrike" dirty="0">
                          <a:effectLst/>
                        </a:rPr>
                        <a:t>1.Bulaş semptomları gösteren kişinin tahliyesi sonrası tüm kurum, Sağlık Otoritesinin belirttiği şekilde dezenfekte edilecek, durum "İlçe Sağlık Müdürlüğüne bildirilerek gerekli </a:t>
                      </a:r>
                      <a:r>
                        <a:rPr lang="tr-TR" sz="1200" u="none" strike="noStrike" dirty="0" err="1">
                          <a:effectLst/>
                        </a:rPr>
                        <a:t>filyasyon</a:t>
                      </a:r>
                      <a:r>
                        <a:rPr lang="tr-TR" sz="1200" u="none" strike="noStrike" dirty="0">
                          <a:effectLst/>
                        </a:rPr>
                        <a:t> sağlanacak.  2. Etkilenen ve temaslı kişilerin rapor işlemleri okul idaresi tarafından sağlanacak.  </a:t>
                      </a:r>
                      <a:endParaRPr lang="tr-TR" sz="1200" b="0" i="0" u="none" strike="noStrike" dirty="0">
                        <a:solidFill>
                          <a:srgbClr val="000000"/>
                        </a:solidFill>
                        <a:effectLst/>
                        <a:latin typeface="Calibri"/>
                      </a:endParaRPr>
                    </a:p>
                  </a:txBody>
                  <a:tcPr marL="8667" marR="8667" marT="8667" marB="0"/>
                </a:tc>
              </a:tr>
            </a:tbl>
          </a:graphicData>
        </a:graphic>
      </p:graphicFrame>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37043527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10000"/>
          </a:bodyPr>
          <a:lstStyle/>
          <a:p>
            <a:r>
              <a:rPr lang="tr-TR" dirty="0"/>
              <a:t>Virüsün insandan insana damlacık yoluyla ve doğrudan temas ile geçebildiği bilinmektedir. Öte yandan öksürük gibi yollarla yüzeylere yayılabilecek solunum damlacıklarının da bir süre bulaşıcılık özelliği taşıdığı gösterilmiştir.</a:t>
            </a:r>
          </a:p>
          <a:p>
            <a:r>
              <a:rPr lang="tr-TR" dirty="0"/>
              <a:t>Virüs solunum sistemine yerleşmektedir. Yapılan araştırmalar semptom göstermeden virüsü taşıyan, kuluçka dönemindeki kişilerin de bulaşıcı olduğunu göstermiştir. Ancak kuluçka döneminde yayılma virüsün en etkili yayılma gösterdiği dönem değildir.</a:t>
            </a:r>
          </a:p>
          <a:p>
            <a:endParaRPr lang="tr-TR" dirty="0" smtClean="0"/>
          </a:p>
          <a:p>
            <a:endParaRPr lang="tr-TR" dirty="0"/>
          </a:p>
        </p:txBody>
      </p:sp>
      <p:sp>
        <p:nvSpPr>
          <p:cNvPr id="2" name="Başlık 1"/>
          <p:cNvSpPr>
            <a:spLocks noGrp="1"/>
          </p:cNvSpPr>
          <p:nvPr>
            <p:ph type="title"/>
          </p:nvPr>
        </p:nvSpPr>
        <p:spPr/>
        <p:txBody>
          <a:bodyPr>
            <a:normAutofit fontScale="90000"/>
          </a:bodyPr>
          <a:lstStyle/>
          <a:p>
            <a:r>
              <a:rPr lang="tr-TR" dirty="0" smtClean="0"/>
              <a:t>COVİD-19 YAYILIMI NASIL OLMAKTADIR?</a:t>
            </a:r>
            <a:br>
              <a:rPr lang="tr-TR" dirty="0" smtClean="0"/>
            </a:br>
            <a:endParaRPr lang="tr-TR" dirty="0"/>
          </a:p>
        </p:txBody>
      </p:sp>
    </p:spTree>
    <p:extLst>
      <p:ext uri="{BB962C8B-B14F-4D97-AF65-F5344CB8AC3E}">
        <p14:creationId xmlns:p14="http://schemas.microsoft.com/office/powerpoint/2010/main" val="13586113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normAutofit/>
          </a:bodyPr>
          <a:lstStyle/>
          <a:p>
            <a:r>
              <a:rPr lang="tr-TR" dirty="0"/>
              <a:t>Virüs hasta bireylerden öksürme, hapşırma yoluyla ortaya saçılan damlacıklarla ve hastaların solunum salgılarının temas ettiği yüzeylere dokunulmasından sonra ellerin göz, ağız, burun mukozası teması ile bulaşmaktadır.</a:t>
            </a:r>
          </a:p>
          <a:p>
            <a:r>
              <a:rPr lang="tr-TR" dirty="0" err="1"/>
              <a:t>Coronavirusler</a:t>
            </a:r>
            <a:r>
              <a:rPr lang="tr-TR" dirty="0"/>
              <a:t> (</a:t>
            </a:r>
            <a:r>
              <a:rPr lang="tr-TR" dirty="0" err="1"/>
              <a:t>koronavirüs</a:t>
            </a:r>
            <a:r>
              <a:rPr lang="tr-TR" dirty="0"/>
              <a:t>) genel olarak vücut dışı ortamda uzun süre varlığını sürdürme imkanı olmayan virüslerdir.</a:t>
            </a:r>
          </a:p>
          <a:p>
            <a:r>
              <a:rPr lang="tr-TR" dirty="0"/>
              <a:t>Yapılan araştırmalar COVID-19’un bulaşıcılık süresi ve dış ortama dayanma süresi hakkında henüz yeterli ve doğrulanabilir bilgiyi sağlamamıştır.</a:t>
            </a:r>
          </a:p>
          <a:p>
            <a:endParaRPr lang="tr-TR" dirty="0"/>
          </a:p>
        </p:txBody>
      </p:sp>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11667229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lga Biçimi">
  <a:themeElements>
    <a:clrScheme name="Doğ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114</TotalTime>
  <Words>1373</Words>
  <Application>Microsoft Office PowerPoint</Application>
  <PresentationFormat>Ekran Gösterisi (4:3)</PresentationFormat>
  <Paragraphs>141</Paragraphs>
  <Slides>25</Slides>
  <Notes>3</Notes>
  <HiddenSlides>0</HiddenSlides>
  <MMClips>0</MMClips>
  <ScaleCrop>false</ScaleCrop>
  <HeadingPairs>
    <vt:vector size="4" baseType="variant">
      <vt:variant>
        <vt:lpstr>Tema</vt:lpstr>
      </vt:variant>
      <vt:variant>
        <vt:i4>1</vt:i4>
      </vt:variant>
      <vt:variant>
        <vt:lpstr>Slayt Başlıkları</vt:lpstr>
      </vt:variant>
      <vt:variant>
        <vt:i4>25</vt:i4>
      </vt:variant>
    </vt:vector>
  </HeadingPairs>
  <TitlesOfParts>
    <vt:vector size="26" baseType="lpstr">
      <vt:lpstr>Dalga Biçimi</vt:lpstr>
      <vt:lpstr>BARTIN ŞEHİT AHMET SEÇEN REHBERLİK VE ARAŞTIRMA MERKEZİ PANDEMİ EĞİTİMİ</vt:lpstr>
      <vt:lpstr>EĞİTİM KONULARI</vt:lpstr>
      <vt:lpstr>Standart Enfeksiyon Kontrol Önlemleri (SEKÖ)</vt:lpstr>
      <vt:lpstr>Enfeksiyon önleme planımızda bir kesit!</vt:lpstr>
      <vt:lpstr>Bulaş Bazlı Önlemlerle(BBÖ) ilgili Planlamalarımız </vt:lpstr>
      <vt:lpstr>BBÖ PLANINDAN BİR BÖLÜM</vt:lpstr>
      <vt:lpstr>PowerPoint Sunusu</vt:lpstr>
      <vt:lpstr>COVİD-19 YAYILIMI NASIL OLMAKTADIR? </vt:lpstr>
      <vt:lpstr>PowerPoint Sunusu</vt:lpstr>
      <vt:lpstr>HİJYEN</vt:lpstr>
      <vt:lpstr>PowerPoint Sunusu</vt:lpstr>
      <vt:lpstr>PowerPoint Sunusu</vt:lpstr>
      <vt:lpstr>KİŞİSEL HİJYEN VE EL HİJYENİ NEDEN ÖNEMLİDİR?</vt:lpstr>
      <vt:lpstr>Kişisel hijyen deyince aklımıza; </vt:lpstr>
      <vt:lpstr>GENEL TEMİZLİK KURALLARI: </vt:lpstr>
      <vt:lpstr>PowerPoint Sunusu</vt:lpstr>
      <vt:lpstr>PowerPoint Sunusu</vt:lpstr>
      <vt:lpstr>PowerPoint Sunusu</vt:lpstr>
      <vt:lpstr>PowerPoint Sunusu</vt:lpstr>
      <vt:lpstr>14 KURAL VE KORUYUCU EKİPMAN KULLANIMI</vt:lpstr>
      <vt:lpstr>PowerPoint Sunusu</vt:lpstr>
      <vt:lpstr>PowerPoint Sunusu</vt:lpstr>
      <vt:lpstr>PowerPoint Sunusu</vt:lpstr>
      <vt:lpstr>PowerPoint Sunusu</vt:lpstr>
      <vt:lpstr>  SEVGİLİ ÖĞRENCİLERİMİZ!OKULUMUZ TEMİZ OKUL UYGULAMASI İÇİN HAZIRLANMAKTA VE BU HAZIRLIKLAR SİZLER DAHA SAĞLIKLI ORTAMLARDA EĞİTİM ALIN DİYE!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PANDEMİ EĞİTİMİ</dc:title>
  <dc:creator>MSII</dc:creator>
  <cp:lastModifiedBy>user</cp:lastModifiedBy>
  <cp:revision>11</cp:revision>
  <dcterms:created xsi:type="dcterms:W3CDTF">2020-09-07T13:08:37Z</dcterms:created>
  <dcterms:modified xsi:type="dcterms:W3CDTF">2021-01-12T11:10:17Z</dcterms:modified>
</cp:coreProperties>
</file>